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1.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 id="2147484073" r:id="rId14"/>
  </p:sldMasterIdLst>
  <p:notesMasterIdLst>
    <p:notesMasterId r:id="rId111"/>
  </p:notesMasterIdLst>
  <p:handoutMasterIdLst>
    <p:handoutMasterId r:id="rId112"/>
  </p:handoutMasterIdLst>
  <p:sldIdLst>
    <p:sldId id="863" r:id="rId15"/>
    <p:sldId id="948" r:id="rId16"/>
    <p:sldId id="957" r:id="rId17"/>
    <p:sldId id="899" r:id="rId18"/>
    <p:sldId id="803" r:id="rId19"/>
    <p:sldId id="804" r:id="rId20"/>
    <p:sldId id="864" r:id="rId21"/>
    <p:sldId id="865" r:id="rId22"/>
    <p:sldId id="918" r:id="rId23"/>
    <p:sldId id="807" r:id="rId24"/>
    <p:sldId id="806" r:id="rId25"/>
    <p:sldId id="927" r:id="rId26"/>
    <p:sldId id="922" r:id="rId27"/>
    <p:sldId id="969" r:id="rId28"/>
    <p:sldId id="973" r:id="rId29"/>
    <p:sldId id="974" r:id="rId30"/>
    <p:sldId id="975" r:id="rId31"/>
    <p:sldId id="977" r:id="rId32"/>
    <p:sldId id="970" r:id="rId33"/>
    <p:sldId id="971" r:id="rId34"/>
    <p:sldId id="972" r:id="rId35"/>
    <p:sldId id="924" r:id="rId36"/>
    <p:sldId id="926" r:id="rId37"/>
    <p:sldId id="925" r:id="rId38"/>
    <p:sldId id="978" r:id="rId39"/>
    <p:sldId id="979" r:id="rId40"/>
    <p:sldId id="939" r:id="rId41"/>
    <p:sldId id="870" r:id="rId42"/>
    <p:sldId id="962" r:id="rId43"/>
    <p:sldId id="959" r:id="rId44"/>
    <p:sldId id="891" r:id="rId45"/>
    <p:sldId id="919" r:id="rId46"/>
    <p:sldId id="950" r:id="rId47"/>
    <p:sldId id="930" r:id="rId48"/>
    <p:sldId id="931" r:id="rId49"/>
    <p:sldId id="932" r:id="rId50"/>
    <p:sldId id="934" r:id="rId51"/>
    <p:sldId id="935" r:id="rId52"/>
    <p:sldId id="920" r:id="rId53"/>
    <p:sldId id="921" r:id="rId54"/>
    <p:sldId id="936" r:id="rId55"/>
    <p:sldId id="843" r:id="rId56"/>
    <p:sldId id="946" r:id="rId57"/>
    <p:sldId id="941" r:id="rId58"/>
    <p:sldId id="844" r:id="rId59"/>
    <p:sldId id="945" r:id="rId60"/>
    <p:sldId id="869" r:id="rId61"/>
    <p:sldId id="845" r:id="rId62"/>
    <p:sldId id="846" r:id="rId63"/>
    <p:sldId id="847" r:id="rId64"/>
    <p:sldId id="878" r:id="rId65"/>
    <p:sldId id="879" r:id="rId66"/>
    <p:sldId id="880" r:id="rId67"/>
    <p:sldId id="881" r:id="rId68"/>
    <p:sldId id="882" r:id="rId69"/>
    <p:sldId id="883" r:id="rId70"/>
    <p:sldId id="884" r:id="rId71"/>
    <p:sldId id="886" r:id="rId72"/>
    <p:sldId id="889" r:id="rId73"/>
    <p:sldId id="893" r:id="rId74"/>
    <p:sldId id="853" r:id="rId75"/>
    <p:sldId id="937" r:id="rId76"/>
    <p:sldId id="938" r:id="rId77"/>
    <p:sldId id="943" r:id="rId78"/>
    <p:sldId id="834" r:id="rId79"/>
    <p:sldId id="897" r:id="rId80"/>
    <p:sldId id="958" r:id="rId81"/>
    <p:sldId id="961" r:id="rId82"/>
    <p:sldId id="960" r:id="rId83"/>
    <p:sldId id="944" r:id="rId84"/>
    <p:sldId id="980" r:id="rId85"/>
    <p:sldId id="867" r:id="rId86"/>
    <p:sldId id="940" r:id="rId87"/>
    <p:sldId id="860" r:id="rId88"/>
    <p:sldId id="951" r:id="rId89"/>
    <p:sldId id="952" r:id="rId90"/>
    <p:sldId id="953" r:id="rId91"/>
    <p:sldId id="954" r:id="rId92"/>
    <p:sldId id="955" r:id="rId93"/>
    <p:sldId id="956" r:id="rId94"/>
    <p:sldId id="890" r:id="rId95"/>
    <p:sldId id="942" r:id="rId96"/>
    <p:sldId id="861" r:id="rId97"/>
    <p:sldId id="904" r:id="rId98"/>
    <p:sldId id="905" r:id="rId99"/>
    <p:sldId id="906" r:id="rId100"/>
    <p:sldId id="907" r:id="rId101"/>
    <p:sldId id="908" r:id="rId102"/>
    <p:sldId id="909" r:id="rId103"/>
    <p:sldId id="910" r:id="rId104"/>
    <p:sldId id="912" r:id="rId105"/>
    <p:sldId id="914" r:id="rId106"/>
    <p:sldId id="895" r:id="rId107"/>
    <p:sldId id="896" r:id="rId108"/>
    <p:sldId id="916" r:id="rId109"/>
    <p:sldId id="885" r:id="rId110"/>
  </p:sldIdLst>
  <p:sldSz cx="12187238" cy="6859588"/>
  <p:notesSz cx="6858000" cy="9144000"/>
  <p:embeddedFontLst>
    <p:embeddedFont>
      <p:font typeface="Candara" panose="020E0502030303020204" pitchFamily="34" charset="0"/>
      <p:regular r:id="rId113"/>
      <p:bold r:id="rId114"/>
      <p:italic r:id="rId115"/>
      <p:boldItalic r:id="rId116"/>
    </p:embeddedFont>
    <p:embeddedFont>
      <p:font typeface="Andy" panose="03080602030302030203" pitchFamily="66" charset="0"/>
      <p:bold r:id="rId117"/>
    </p:embeddedFont>
    <p:embeddedFont>
      <p:font typeface="Segoe UI Light" panose="020B0502040204020203" pitchFamily="34" charset="0"/>
      <p:regular r:id="rId118"/>
    </p:embeddedFont>
    <p:embeddedFont>
      <p:font typeface="Helvetica" panose="020B0604020202020204" pitchFamily="34" charset="0"/>
      <p:regular r:id="rId119"/>
      <p:bold r:id="rId120"/>
      <p:italic r:id="rId121"/>
      <p:boldItalic r:id="rId122"/>
    </p:embeddedFont>
    <p:embeddedFont>
      <p:font typeface="Segoe Light" panose="020B0604020202020204" charset="0"/>
      <p:regular r:id="rId123"/>
      <p:italic r:id="rId124"/>
    </p:embeddedFont>
    <p:embeddedFont>
      <p:font typeface="Segoe UI" panose="020B0502040204020203" pitchFamily="34" charset="0"/>
      <p:regular r:id="rId125"/>
      <p:bold r:id="rId126"/>
      <p:italic r:id="rId127"/>
      <p:boldItalic r:id="rId128"/>
    </p:embeddedFont>
    <p:embeddedFont>
      <p:font typeface="Cambria Math" panose="02040503050406030204" pitchFamily="18" charset="0"/>
      <p:regular r:id="rId129"/>
    </p:embeddedFont>
    <p:embeddedFont>
      <p:font typeface="Consolas" panose="020B0609020204030204" pitchFamily="49" charset="0"/>
      <p:regular r:id="rId130"/>
      <p:bold r:id="rId131"/>
      <p:italic r:id="rId132"/>
      <p:boldItalic r:id="rId133"/>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4" autoAdjust="0"/>
    <p:restoredTop sz="96105" autoAdjust="0"/>
  </p:normalViewPr>
  <p:slideViewPr>
    <p:cSldViewPr snapToGrid="0">
      <p:cViewPr varScale="1">
        <p:scale>
          <a:sx n="74" d="100"/>
          <a:sy n="74" d="100"/>
        </p:scale>
        <p:origin x="672" y="72"/>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font" Target="fonts/font5.fntdata"/><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handoutMaster" Target="handoutMasters/handoutMaster1.xml"/><Relationship Id="rId133" Type="http://schemas.openxmlformats.org/officeDocument/2006/relationships/font" Target="fonts/font21.fntdata"/><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13" Type="http://schemas.openxmlformats.org/officeDocument/2006/relationships/font" Target="fonts/font1.fntdata"/><Relationship Id="rId118" Type="http://schemas.openxmlformats.org/officeDocument/2006/relationships/font" Target="fonts/font6.fntdata"/><Relationship Id="rId126" Type="http://schemas.openxmlformats.org/officeDocument/2006/relationships/font" Target="fonts/font14.fntdata"/><Relationship Id="rId13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slide" Target="slides/slide89.xml"/><Relationship Id="rId108" Type="http://schemas.openxmlformats.org/officeDocument/2006/relationships/slide" Target="slides/slide94.xml"/><Relationship Id="rId116" Type="http://schemas.openxmlformats.org/officeDocument/2006/relationships/font" Target="fonts/font4.fntdata"/><Relationship Id="rId124" Type="http://schemas.openxmlformats.org/officeDocument/2006/relationships/font" Target="fonts/font12.fntdata"/><Relationship Id="rId129" Type="http://schemas.openxmlformats.org/officeDocument/2006/relationships/font" Target="fonts/font17.fntdata"/><Relationship Id="rId137"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11" Type="http://schemas.openxmlformats.org/officeDocument/2006/relationships/notesMaster" Target="notesMasters/notesMaster1.xml"/><Relationship Id="rId13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openxmlformats.org/officeDocument/2006/relationships/font" Target="fonts/font2.fntdata"/><Relationship Id="rId119" Type="http://schemas.openxmlformats.org/officeDocument/2006/relationships/font" Target="fonts/font7.fntdata"/><Relationship Id="rId127" Type="http://schemas.openxmlformats.org/officeDocument/2006/relationships/font" Target="fonts/font15.fntdata"/><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font" Target="fonts/font10.fntdata"/><Relationship Id="rId130" Type="http://schemas.openxmlformats.org/officeDocument/2006/relationships/font" Target="fonts/font18.fntdata"/><Relationship Id="rId13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theme" Target="theme/theme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99941304"/>
        <c:axId val="299941688"/>
      </c:lineChart>
      <c:catAx>
        <c:axId val="299941304"/>
        <c:scaling>
          <c:orientation val="minMax"/>
        </c:scaling>
        <c:delete val="0"/>
        <c:axPos val="b"/>
        <c:majorTickMark val="out"/>
        <c:minorTickMark val="none"/>
        <c:tickLblPos val="nextTo"/>
        <c:crossAx val="299941688"/>
        <c:crosses val="autoZero"/>
        <c:auto val="1"/>
        <c:lblAlgn val="ctr"/>
        <c:lblOffset val="100"/>
        <c:noMultiLvlLbl val="0"/>
      </c:catAx>
      <c:valAx>
        <c:axId val="299941688"/>
        <c:scaling>
          <c:orientation val="minMax"/>
        </c:scaling>
        <c:delete val="1"/>
        <c:axPos val="l"/>
        <c:numFmt formatCode="General" sourceLinked="1"/>
        <c:majorTickMark val="out"/>
        <c:minorTickMark val="none"/>
        <c:tickLblPos val="nextTo"/>
        <c:crossAx val="29994130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a:t>
          </a:r>
          <a:r>
            <a:rPr lang="en-GB" sz="3200" b="0" dirty="0" smtClean="0">
              <a:latin typeface="+mj-lt"/>
            </a:rPr>
            <a:t>+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36F22CE9-2174-43C8-940C-5B4B8A388287}" type="presOf" srcId="{480BBCCB-0D11-49A2-ADF6-0426D1B8FD6A}" destId="{BCE7658B-2374-4A6C-9925-B2C56248DCAA}"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426A2967-06F2-427A-8B65-CFD5E1B68F25}" type="presOf" srcId="{5997C62F-5E7C-4475-ABF9-3701BF1F545C}" destId="{52A4FD40-540C-4BE8-8FDE-D96AA35A7D10}"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967FA3DB-1E45-40C2-AF22-DA2473074312}" type="presOf" srcId="{A4661360-F828-43C9-A256-E9034F2C2550}" destId="{9F535F91-926F-4CD9-9E50-DD6024FF90E6}" srcOrd="0" destOrd="0" presId="urn:microsoft.com/office/officeart/2005/8/layout/default"/>
    <dgm:cxn modelId="{8B9519CE-7D99-4F80-B0BE-7E63AF2D6A0A}" type="presOf" srcId="{CE12A5F0-51E9-4188-936B-C22A5D76B0C8}" destId="{D3652699-7A9F-4E10-8F28-EB1B4316ACCE}" srcOrd="0" destOrd="0" presId="urn:microsoft.com/office/officeart/2005/8/layout/default"/>
    <dgm:cxn modelId="{A28C7BC6-D6B3-43B7-8AD0-B9FF47ECCCE9}" type="presOf" srcId="{C28BD1D3-73FD-45AC-9DD9-34250D73D7A8}" destId="{E0E71C54-F2D1-4C91-8C80-6B09BF84E94B}" srcOrd="0" destOrd="0" presId="urn:microsoft.com/office/officeart/2005/8/layout/default"/>
    <dgm:cxn modelId="{9EE155B5-CD82-4780-8766-8553DC87CCC4}" srcId="{5997C62F-5E7C-4475-ABF9-3701BF1F545C}" destId="{9CF568F0-5BE9-4CA8-B6C3-4B4C7AFEE50E}" srcOrd="2" destOrd="0" parTransId="{F41D042C-B088-489B-B1F7-4AD03B03C73A}" sibTransId="{42D98DE4-578C-4F9E-AA25-44A9877E8FEA}"/>
    <dgm:cxn modelId="{3990948F-CA7B-4B2E-A1A3-3B55BF9BC332}" type="presOf" srcId="{4F0A28B8-1F1A-4D80-9BE8-A97084A86C00}" destId="{18B03463-1FBD-4DF5-8CA0-D3CB9BDC0293}" srcOrd="0" destOrd="0" presId="urn:microsoft.com/office/officeart/2005/8/layout/default"/>
    <dgm:cxn modelId="{58D5D9F2-6492-4CE2-84FA-D3DAC6733F6E}" type="presOf" srcId="{9CF568F0-5BE9-4CA8-B6C3-4B4C7AFEE50E}" destId="{5ADF61FE-FF80-45AA-A9CE-E34B60324B42}" srcOrd="0" destOrd="0" presId="urn:microsoft.com/office/officeart/2005/8/layout/default"/>
    <dgm:cxn modelId="{82953680-75C5-49A9-97FD-CA67C5C36763}" type="presOf" srcId="{98560FE6-8497-40FE-BB96-19DF5575BF5C}" destId="{06DCBB91-7B26-4835-B33A-CA07C186EB0F}"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EB3D17D2-BE45-4EB3-A73A-FC2A0E5E4515}" srcId="{5997C62F-5E7C-4475-ABF9-3701BF1F545C}" destId="{480BBCCB-0D11-49A2-ADF6-0426D1B8FD6A}" srcOrd="5" destOrd="0" parTransId="{3A665638-7CAC-47CC-AA4B-AAE34CBE8E78}" sibTransId="{4956E477-69D6-4D09-95A0-489728CE7589}"/>
    <dgm:cxn modelId="{83F0EE17-6CF1-430E-B7E1-4306E0424C3A}" srcId="{5997C62F-5E7C-4475-ABF9-3701BF1F545C}" destId="{A4661360-F828-43C9-A256-E9034F2C2550}" srcOrd="4" destOrd="0" parTransId="{3A445813-3A39-4F37-986B-1A740B3C211A}" sibTransId="{643C0E40-D8E0-4608-AD8C-5A1331453068}"/>
    <dgm:cxn modelId="{FFCEE583-B4C0-45A3-A630-63A488554D9F}" srcId="{5997C62F-5E7C-4475-ABF9-3701BF1F545C}" destId="{98560FE6-8497-40FE-BB96-19DF5575BF5C}" srcOrd="0" destOrd="0" parTransId="{72B855FC-866E-4258-832D-30A37BCBCDE1}" sibTransId="{6BFF7754-84A9-4A25-AA68-AF749307859A}"/>
    <dgm:cxn modelId="{98959B32-9D89-43BB-A2A8-3EF41C88729D}" type="presParOf" srcId="{52A4FD40-540C-4BE8-8FDE-D96AA35A7D10}" destId="{06DCBB91-7B26-4835-B33A-CA07C186EB0F}" srcOrd="0" destOrd="0" presId="urn:microsoft.com/office/officeart/2005/8/layout/default"/>
    <dgm:cxn modelId="{E926DC63-32B6-4648-A76D-106CCB89DE2D}" type="presParOf" srcId="{52A4FD40-540C-4BE8-8FDE-D96AA35A7D10}" destId="{093FD4D1-2775-4A3E-AC72-EB598E32E147}" srcOrd="1" destOrd="0" presId="urn:microsoft.com/office/officeart/2005/8/layout/default"/>
    <dgm:cxn modelId="{8BC41EE9-7BDF-4A0F-BCCE-7B5776B0AA18}" type="presParOf" srcId="{52A4FD40-540C-4BE8-8FDE-D96AA35A7D10}" destId="{E0E71C54-F2D1-4C91-8C80-6B09BF84E94B}" srcOrd="2" destOrd="0" presId="urn:microsoft.com/office/officeart/2005/8/layout/default"/>
    <dgm:cxn modelId="{0D6E5749-AE67-4655-8FAD-8C92BF0DB658}" type="presParOf" srcId="{52A4FD40-540C-4BE8-8FDE-D96AA35A7D10}" destId="{E78BBC4B-316A-4A08-BFFB-73C51016128A}" srcOrd="3" destOrd="0" presId="urn:microsoft.com/office/officeart/2005/8/layout/default"/>
    <dgm:cxn modelId="{C89D1D2B-B7AD-42F7-95EC-77846F6D98C7}" type="presParOf" srcId="{52A4FD40-540C-4BE8-8FDE-D96AA35A7D10}" destId="{5ADF61FE-FF80-45AA-A9CE-E34B60324B42}" srcOrd="4" destOrd="0" presId="urn:microsoft.com/office/officeart/2005/8/layout/default"/>
    <dgm:cxn modelId="{BDB657D1-80AD-46BE-89B3-065A3BB1B0C7}" type="presParOf" srcId="{52A4FD40-540C-4BE8-8FDE-D96AA35A7D10}" destId="{F457AE65-E4FF-4C48-915D-16FFBAB09FE3}" srcOrd="5" destOrd="0" presId="urn:microsoft.com/office/officeart/2005/8/layout/default"/>
    <dgm:cxn modelId="{16BA052B-97AF-4FF8-8BA3-135E1F078D6C}" type="presParOf" srcId="{52A4FD40-540C-4BE8-8FDE-D96AA35A7D10}" destId="{18B03463-1FBD-4DF5-8CA0-D3CB9BDC0293}" srcOrd="6" destOrd="0" presId="urn:microsoft.com/office/officeart/2005/8/layout/default"/>
    <dgm:cxn modelId="{D63CC41D-5A3E-44E3-A777-D9E5E29C03F7}" type="presParOf" srcId="{52A4FD40-540C-4BE8-8FDE-D96AA35A7D10}" destId="{7BE245B1-DFD0-48DB-BF62-C9DB09716608}" srcOrd="7" destOrd="0" presId="urn:microsoft.com/office/officeart/2005/8/layout/default"/>
    <dgm:cxn modelId="{8D1D1E50-AF44-45C6-AAA6-A43765CEFD2A}" type="presParOf" srcId="{52A4FD40-540C-4BE8-8FDE-D96AA35A7D10}" destId="{9F535F91-926F-4CD9-9E50-DD6024FF90E6}" srcOrd="8" destOrd="0" presId="urn:microsoft.com/office/officeart/2005/8/layout/default"/>
    <dgm:cxn modelId="{FE7400DF-D8B3-4510-866E-B0580722707F}" type="presParOf" srcId="{52A4FD40-540C-4BE8-8FDE-D96AA35A7D10}" destId="{D4217C49-710B-4040-BD9D-E3996AEE299E}" srcOrd="9" destOrd="0" presId="urn:microsoft.com/office/officeart/2005/8/layout/default"/>
    <dgm:cxn modelId="{5A4CB5B6-3F42-4325-9489-374FF9813090}" type="presParOf" srcId="{52A4FD40-540C-4BE8-8FDE-D96AA35A7D10}" destId="{BCE7658B-2374-4A6C-9925-B2C56248DCAA}" srcOrd="10" destOrd="0" presId="urn:microsoft.com/office/officeart/2005/8/layout/default"/>
    <dgm:cxn modelId="{63E05AD4-9A18-459C-A537-ABE2622A0198}" type="presParOf" srcId="{52A4FD40-540C-4BE8-8FDE-D96AA35A7D10}" destId="{92B533C0-C227-458D-A105-6EECA8C9545E}" srcOrd="11" destOrd="0" presId="urn:microsoft.com/office/officeart/2005/8/layout/default"/>
    <dgm:cxn modelId="{778A069C-219C-48CD-BDEC-211C943B30D1}"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7E42E62B-FFD2-4779-BA69-A016A3164DAC}" srcId="{F7C46BBA-E9C4-40A5-BB7C-9518241C604E}" destId="{23ABFDE5-97BC-4AC7-A9EE-C6CA7E39B6A3}" srcOrd="0" destOrd="0" parTransId="{BA5FA3AB-F9B6-4210-9310-35DDC728679C}" sibTransId="{4CCDCBF8-0EAE-46A8-BD79-5153A0FBF5F7}"/>
    <dgm:cxn modelId="{78A2625B-C869-4DC2-B3F8-1897D873C3D4}" type="presOf" srcId="{0AC4619F-E89E-4E2E-8371-7F4D6D82FB8F}" destId="{4FD49528-3AFD-4586-A598-6BE044AE478F}" srcOrd="0" destOrd="0" presId="urn:microsoft.com/office/officeart/2005/8/layout/vList2"/>
    <dgm:cxn modelId="{54B5DF46-316E-4886-AE61-E933927947E6}"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21441E78-D39C-4401-BED4-D80D68A25A26}"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81CDEF20-B511-40EC-B975-D7E68F9C6ACF}" type="presOf" srcId="{CCCF7287-E029-474F-92E0-330D412FFCC9}" destId="{62CA8009-81F8-479A-AF72-A10954E61399}" srcOrd="0" destOrd="0" presId="urn:microsoft.com/office/officeart/2005/8/layout/vList2"/>
    <dgm:cxn modelId="{755A74F4-7E41-40FA-8511-6E7441F6DF97}" type="presOf" srcId="{23ABFDE5-97BC-4AC7-A9EE-C6CA7E39B6A3}" destId="{50768FEC-F12F-4D00-99B9-699F35685B0E}" srcOrd="0" destOrd="0" presId="urn:microsoft.com/office/officeart/2005/8/layout/vList2"/>
    <dgm:cxn modelId="{D9E01E7A-946A-42B6-9904-D4FEA8768F4F}" type="presOf" srcId="{F7C46BBA-E9C4-40A5-BB7C-9518241C604E}" destId="{103D069B-D8CD-4B99-BBE7-8F61BEA97623}"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EEFE04A-42CF-46BB-8C36-52C13C34C77D}" srcId="{2B52F956-BA16-4723-8DEA-CB1CEC17A8FF}" destId="{F7C46BBA-E9C4-40A5-BB7C-9518241C604E}" srcOrd="3" destOrd="0" parTransId="{2E8F6556-4A91-4DB0-A4E9-3E373EEDFEF6}" sibTransId="{C3B8740C-0F8F-4AEA-8625-572736F52087}"/>
    <dgm:cxn modelId="{41CD1D28-B07C-4CFA-AA09-295F6E8CE3CA}" type="presParOf" srcId="{2394A785-3225-4F9E-B875-8DA5DC1E4124}" destId="{62CA8009-81F8-479A-AF72-A10954E61399}" srcOrd="0" destOrd="0" presId="urn:microsoft.com/office/officeart/2005/8/layout/vList2"/>
    <dgm:cxn modelId="{9302A4C6-9DFE-4066-9102-FC38F5EBC4B2}" type="presParOf" srcId="{2394A785-3225-4F9E-B875-8DA5DC1E4124}" destId="{9077E742-DAC2-44FC-B76D-01BCFD3C6C3B}" srcOrd="1" destOrd="0" presId="urn:microsoft.com/office/officeart/2005/8/layout/vList2"/>
    <dgm:cxn modelId="{24CB64D4-D9DB-43E7-A6B2-5D6897B158F4}" type="presParOf" srcId="{2394A785-3225-4F9E-B875-8DA5DC1E4124}" destId="{4FD49528-3AFD-4586-A598-6BE044AE478F}" srcOrd="2" destOrd="0" presId="urn:microsoft.com/office/officeart/2005/8/layout/vList2"/>
    <dgm:cxn modelId="{8E4D357E-4605-4797-955D-E6386CD4C0C0}" type="presParOf" srcId="{2394A785-3225-4F9E-B875-8DA5DC1E4124}" destId="{B6D7752C-B9F5-4B24-B383-000D110965AC}" srcOrd="3" destOrd="0" presId="urn:microsoft.com/office/officeart/2005/8/layout/vList2"/>
    <dgm:cxn modelId="{DD90B226-25AA-4D0E-9C6E-B9698C4061E0}" type="presParOf" srcId="{2394A785-3225-4F9E-B875-8DA5DC1E4124}" destId="{A40EF56E-93DE-42F2-ADBC-C1014EEA99A8}" srcOrd="4" destOrd="0" presId="urn:microsoft.com/office/officeart/2005/8/layout/vList2"/>
    <dgm:cxn modelId="{BD9F10D6-8BCE-4E6B-B0A8-586B1F6F7A13}" type="presParOf" srcId="{2394A785-3225-4F9E-B875-8DA5DC1E4124}" destId="{38803D91-C661-4F0E-B573-12BA7943218B}" srcOrd="5" destOrd="0" presId="urn:microsoft.com/office/officeart/2005/8/layout/vList2"/>
    <dgm:cxn modelId="{B678790F-7601-4DD0-B493-4441B2207ECF}" type="presParOf" srcId="{2394A785-3225-4F9E-B875-8DA5DC1E4124}" destId="{103D069B-D8CD-4B99-BBE7-8F61BEA97623}" srcOrd="6" destOrd="0" presId="urn:microsoft.com/office/officeart/2005/8/layout/vList2"/>
    <dgm:cxn modelId="{6D13E179-5F31-410F-9AB2-DF8E5FBECF1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a:t>
          </a:r>
          <a:r>
            <a:rPr lang="en-GB" sz="3200" b="0" dirty="0" smtClean="0">
              <a:latin typeface="+mj-lt"/>
            </a:rPr>
            <a:t>+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a:solidFill>
          <a:schemeClr val="bg2"/>
        </a:solidFill>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3200" b="0" dirty="0" smtClean="0">
              <a:latin typeface="+mj-lt"/>
            </a:rPr>
            <a:t>F#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a:t>
          </a:r>
          <a:r>
            <a:rPr lang="en-GB" sz="3200" b="0" dirty="0" smtClean="0">
              <a:latin typeface="+mj-lt"/>
            </a:rPr>
            <a:t>+ Excel</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a:solidFill>
          <a:schemeClr val="bg2"/>
        </a:solidFill>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D715C37B-47DA-44C5-A82D-1B814A321057}" srcId="{5997C62F-5E7C-4475-ABF9-3701BF1F545C}" destId="{4F0A28B8-1F1A-4D80-9BE8-A97084A86C00}" srcOrd="3" destOrd="0" parTransId="{9ACF159B-AF69-4D41-8AEE-3551DAF2A823}" sibTransId="{AA9FB4A7-4460-48D8-BF80-467A5FDBF772}"/>
    <dgm:cxn modelId="{2FDF3EE3-3BAA-4010-9A3C-3A7A9651CC15}" type="presOf" srcId="{A4661360-F828-43C9-A256-E9034F2C2550}" destId="{9F535F91-926F-4CD9-9E50-DD6024FF90E6}" srcOrd="0" destOrd="0" presId="urn:microsoft.com/office/officeart/2005/8/layout/default"/>
    <dgm:cxn modelId="{CBA3BD7E-0557-4F27-A1B5-6F20995963BA}" type="presOf" srcId="{98560FE6-8497-40FE-BB96-19DF5575BF5C}" destId="{06DCBB91-7B26-4835-B33A-CA07C186EB0F}" srcOrd="0" destOrd="0" presId="urn:microsoft.com/office/officeart/2005/8/layout/default"/>
    <dgm:cxn modelId="{2A986F19-668E-4A31-9D17-EB8AFFB83861}" type="presOf" srcId="{4F0A28B8-1F1A-4D80-9BE8-A97084A86C00}" destId="{18B03463-1FBD-4DF5-8CA0-D3CB9BDC0293}" srcOrd="0" destOrd="0" presId="urn:microsoft.com/office/officeart/2005/8/layout/default"/>
    <dgm:cxn modelId="{00C12163-30B8-4077-87D8-C5059F1A7C00}" type="presOf" srcId="{CE12A5F0-51E9-4188-936B-C22A5D76B0C8}" destId="{D3652699-7A9F-4E10-8F28-EB1B4316ACCE}" srcOrd="0" destOrd="0" presId="urn:microsoft.com/office/officeart/2005/8/layout/default"/>
    <dgm:cxn modelId="{AF4647B4-B2AF-4D61-B85D-7090F008737B}" type="presOf" srcId="{480BBCCB-0D11-49A2-ADF6-0426D1B8FD6A}" destId="{BCE7658B-2374-4A6C-9925-B2C56248DCAA}"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FAB5CEEE-F45F-4E2B-A802-4E6055D5F8B8}" type="presOf" srcId="{9CF568F0-5BE9-4CA8-B6C3-4B4C7AFEE50E}" destId="{5ADF61FE-FF80-45AA-A9CE-E34B60324B42}" srcOrd="0" destOrd="0" presId="urn:microsoft.com/office/officeart/2005/8/layout/default"/>
    <dgm:cxn modelId="{9EE155B5-CD82-4780-8766-8553DC87CCC4}" srcId="{5997C62F-5E7C-4475-ABF9-3701BF1F545C}" destId="{9CF568F0-5BE9-4CA8-B6C3-4B4C7AFEE50E}" srcOrd="2" destOrd="0" parTransId="{F41D042C-B088-489B-B1F7-4AD03B03C73A}" sibTransId="{42D98DE4-578C-4F9E-AA25-44A9877E8FEA}"/>
    <dgm:cxn modelId="{FD266660-EF10-440C-9DCC-5F0315A84562}" type="presOf" srcId="{C28BD1D3-73FD-45AC-9DD9-34250D73D7A8}" destId="{E0E71C54-F2D1-4C91-8C80-6B09BF84E94B}"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70C4129A-CF5B-487C-AFFB-00550F3050F4}" type="presOf" srcId="{5997C62F-5E7C-4475-ABF9-3701BF1F545C}" destId="{52A4FD40-540C-4BE8-8FDE-D96AA35A7D10}"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83F0EE17-6CF1-430E-B7E1-4306E0424C3A}" srcId="{5997C62F-5E7C-4475-ABF9-3701BF1F545C}" destId="{A4661360-F828-43C9-A256-E9034F2C2550}" srcOrd="4" destOrd="0" parTransId="{3A445813-3A39-4F37-986B-1A740B3C211A}" sibTransId="{643C0E40-D8E0-4608-AD8C-5A1331453068}"/>
    <dgm:cxn modelId="{FFCEE583-B4C0-45A3-A630-63A488554D9F}" srcId="{5997C62F-5E7C-4475-ABF9-3701BF1F545C}" destId="{98560FE6-8497-40FE-BB96-19DF5575BF5C}" srcOrd="0" destOrd="0" parTransId="{72B855FC-866E-4258-832D-30A37BCBCDE1}" sibTransId="{6BFF7754-84A9-4A25-AA68-AF749307859A}"/>
    <dgm:cxn modelId="{3C386C73-2DC7-49B2-8C39-A26A23A7785E}" type="presParOf" srcId="{52A4FD40-540C-4BE8-8FDE-D96AA35A7D10}" destId="{06DCBB91-7B26-4835-B33A-CA07C186EB0F}" srcOrd="0" destOrd="0" presId="urn:microsoft.com/office/officeart/2005/8/layout/default"/>
    <dgm:cxn modelId="{4F8A5685-1B6A-46A1-B924-3E1DF9426670}" type="presParOf" srcId="{52A4FD40-540C-4BE8-8FDE-D96AA35A7D10}" destId="{093FD4D1-2775-4A3E-AC72-EB598E32E147}" srcOrd="1" destOrd="0" presId="urn:microsoft.com/office/officeart/2005/8/layout/default"/>
    <dgm:cxn modelId="{C0BF5C61-EAC0-49D3-B209-9066AB627843}" type="presParOf" srcId="{52A4FD40-540C-4BE8-8FDE-D96AA35A7D10}" destId="{E0E71C54-F2D1-4C91-8C80-6B09BF84E94B}" srcOrd="2" destOrd="0" presId="urn:microsoft.com/office/officeart/2005/8/layout/default"/>
    <dgm:cxn modelId="{1A7FAAFA-BBF5-4A1C-88C2-E7918E406684}" type="presParOf" srcId="{52A4FD40-540C-4BE8-8FDE-D96AA35A7D10}" destId="{E78BBC4B-316A-4A08-BFFB-73C51016128A}" srcOrd="3" destOrd="0" presId="urn:microsoft.com/office/officeart/2005/8/layout/default"/>
    <dgm:cxn modelId="{14D37D48-23B4-4DEC-8F74-EB02DE015123}" type="presParOf" srcId="{52A4FD40-540C-4BE8-8FDE-D96AA35A7D10}" destId="{5ADF61FE-FF80-45AA-A9CE-E34B60324B42}" srcOrd="4" destOrd="0" presId="urn:microsoft.com/office/officeart/2005/8/layout/default"/>
    <dgm:cxn modelId="{4E46B1DB-2DD4-42D6-880E-FE63A2F41AA3}" type="presParOf" srcId="{52A4FD40-540C-4BE8-8FDE-D96AA35A7D10}" destId="{F457AE65-E4FF-4C48-915D-16FFBAB09FE3}" srcOrd="5" destOrd="0" presId="urn:microsoft.com/office/officeart/2005/8/layout/default"/>
    <dgm:cxn modelId="{AE7DA146-D3C5-4D46-8992-1C8F61E976E1}" type="presParOf" srcId="{52A4FD40-540C-4BE8-8FDE-D96AA35A7D10}" destId="{18B03463-1FBD-4DF5-8CA0-D3CB9BDC0293}" srcOrd="6" destOrd="0" presId="urn:microsoft.com/office/officeart/2005/8/layout/default"/>
    <dgm:cxn modelId="{742F4F0C-75B8-49CA-B263-884AA31902E1}" type="presParOf" srcId="{52A4FD40-540C-4BE8-8FDE-D96AA35A7D10}" destId="{7BE245B1-DFD0-48DB-BF62-C9DB09716608}" srcOrd="7" destOrd="0" presId="urn:microsoft.com/office/officeart/2005/8/layout/default"/>
    <dgm:cxn modelId="{94029499-C61D-4E3E-9D5F-201D24E20050}" type="presParOf" srcId="{52A4FD40-540C-4BE8-8FDE-D96AA35A7D10}" destId="{9F535F91-926F-4CD9-9E50-DD6024FF90E6}" srcOrd="8" destOrd="0" presId="urn:microsoft.com/office/officeart/2005/8/layout/default"/>
    <dgm:cxn modelId="{926BB524-D823-4531-AF7F-081978B47632}" type="presParOf" srcId="{52A4FD40-540C-4BE8-8FDE-D96AA35A7D10}" destId="{D4217C49-710B-4040-BD9D-E3996AEE299E}" srcOrd="9" destOrd="0" presId="urn:microsoft.com/office/officeart/2005/8/layout/default"/>
    <dgm:cxn modelId="{75424DAD-60BD-498A-ABE5-349BFDCDC402}" type="presParOf" srcId="{52A4FD40-540C-4BE8-8FDE-D96AA35A7D10}" destId="{BCE7658B-2374-4A6C-9925-B2C56248DCAA}" srcOrd="10" destOrd="0" presId="urn:microsoft.com/office/officeart/2005/8/layout/default"/>
    <dgm:cxn modelId="{92AD5779-2445-4311-9B97-D5D63C76406B}" type="presParOf" srcId="{52A4FD40-540C-4BE8-8FDE-D96AA35A7D10}" destId="{92B533C0-C227-458D-A105-6EECA8C9545E}" srcOrd="11" destOrd="0" presId="urn:microsoft.com/office/officeart/2005/8/layout/default"/>
    <dgm:cxn modelId="{1613E0CB-ECA2-4BDB-87B6-061244DE91AB}"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mj-lt"/>
            </a:rPr>
            <a:t>Financial programming is ever more integrated with data</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062443E5-C700-40C0-A68E-087E74A7B5EE}">
      <dgm:prSet custT="1"/>
      <dgm:spPr/>
      <dgm:t>
        <a:bodyPr/>
        <a:lstStyle/>
        <a:p>
          <a:pPr rtl="0"/>
          <a:r>
            <a:rPr lang="en-GB" sz="2800" b="0" dirty="0" smtClean="0">
              <a:latin typeface="+mj-lt"/>
            </a:rPr>
            <a:t>I presented </a:t>
          </a:r>
          <a:r>
            <a:rPr lang="en-GB" sz="2800" b="0" dirty="0" smtClean="0">
              <a:latin typeface="+mj-lt"/>
            </a:rPr>
            <a:t>techniques </a:t>
          </a:r>
          <a:r>
            <a:rPr lang="en-GB" sz="2800" b="0" dirty="0" smtClean="0">
              <a:latin typeface="+mj-lt"/>
            </a:rPr>
            <a:t>for scalable, </a:t>
          </a:r>
          <a:r>
            <a:rPr lang="en-GB" sz="2800" b="0" dirty="0" smtClean="0">
              <a:latin typeface="+mj-lt"/>
            </a:rPr>
            <a:t>intuitive integration of financial </a:t>
          </a:r>
          <a:r>
            <a:rPr lang="en-GB" sz="2800" b="0" dirty="0" err="1" smtClean="0">
              <a:latin typeface="+mj-lt"/>
            </a:rPr>
            <a:t>data+metadata</a:t>
          </a:r>
          <a:endParaRPr lang="en-GB" sz="2800" b="0" dirty="0">
            <a:latin typeface="+mj-lt"/>
          </a:endParaRPr>
        </a:p>
      </dgm:t>
    </dgm:pt>
    <dgm:pt modelId="{A9B050DF-1182-4F62-A4D6-7891AC94465B}" type="parTrans" cxnId="{E1016F06-5B2E-4A10-B97A-A101ECD0DF69}">
      <dgm:prSet/>
      <dgm:spPr/>
      <dgm:t>
        <a:bodyPr/>
        <a:lstStyle/>
        <a:p>
          <a:endParaRPr lang="en-GB" sz="1800"/>
        </a:p>
      </dgm:t>
    </dgm:pt>
    <dgm:pt modelId="{9725B6B2-E3A6-4882-BB12-1F66FE1822DD}" type="sibTrans" cxnId="{E1016F06-5B2E-4A10-B97A-A101ECD0DF69}">
      <dgm:prSet/>
      <dgm:spPr/>
      <dgm:t>
        <a:bodyPr/>
        <a:lstStyle/>
        <a:p>
          <a:endParaRPr lang="en-GB" sz="1800"/>
        </a:p>
      </dgm:t>
    </dgm:pt>
    <dgm:pt modelId="{B349A0EB-8457-4716-ABBF-EDD8DB35C2E8}">
      <dgm:prSet custT="1"/>
      <dgm:spPr/>
      <dgm:t>
        <a:bodyPr/>
        <a:lstStyle/>
        <a:p>
          <a:pPr rtl="0"/>
          <a:r>
            <a:rPr lang="en-GB" sz="2800" b="0" dirty="0" smtClean="0">
              <a:latin typeface="+mj-lt"/>
            </a:rPr>
            <a:t>Integrating </a:t>
          </a:r>
          <a:r>
            <a:rPr lang="en-GB" sz="2800" b="0" dirty="0" err="1" smtClean="0">
              <a:latin typeface="+mj-lt"/>
            </a:rPr>
            <a:t>data+programming</a:t>
          </a:r>
          <a:r>
            <a:rPr lang="en-GB" sz="2800" b="0" dirty="0" smtClean="0">
              <a:latin typeface="+mj-lt"/>
            </a:rPr>
            <a:t> has many challenges</a:t>
          </a:r>
          <a:endParaRPr lang="en-GB" sz="2800" b="0" dirty="0">
            <a:latin typeface="+mj-lt"/>
          </a:endParaRPr>
        </a:p>
      </dgm:t>
    </dgm:pt>
    <dgm:pt modelId="{D931C1C8-15E5-42AB-AB45-9C5AD6464AF8}" type="parTrans" cxnId="{04DF850B-D37C-4B7B-B906-700E7F666D1B}">
      <dgm:prSet/>
      <dgm:spPr/>
      <dgm:t>
        <a:bodyPr/>
        <a:lstStyle/>
        <a:p>
          <a:endParaRPr lang="en-GB" sz="1800"/>
        </a:p>
      </dgm:t>
    </dgm:pt>
    <dgm:pt modelId="{BC0D069F-99A7-442C-B0C9-19D2982B18A2}" type="sibTrans" cxnId="{04DF850B-D37C-4B7B-B906-700E7F666D1B}">
      <dgm:prSet/>
      <dgm:spPr/>
      <dgm:t>
        <a:bodyPr/>
        <a:lstStyle/>
        <a:p>
          <a:endParaRPr lang="en-GB" sz="1800"/>
        </a:p>
      </dgm:t>
    </dgm:pt>
    <dgm:pt modelId="{EBD660B0-9FB2-46AD-BEED-93D16DB386C1}">
      <dgm:prSet custT="1"/>
      <dgm:spPr/>
      <dgm:t>
        <a:bodyPr/>
        <a:lstStyle/>
        <a:p>
          <a:pPr rtl="0"/>
          <a:r>
            <a:rPr lang="en-GB" sz="2800" b="0" dirty="0" smtClean="0">
              <a:latin typeface="+mj-lt"/>
            </a:rPr>
            <a:t>You can use these techniques for real and in production through F#</a:t>
          </a:r>
          <a:endParaRPr lang="en-GB" sz="2800" b="0" dirty="0">
            <a:latin typeface="+mj-lt"/>
          </a:endParaRPr>
        </a:p>
      </dgm:t>
    </dgm:pt>
    <dgm:pt modelId="{D7DBE29B-5A31-440A-B96F-95674EEF9528}" type="parTrans" cxnId="{C2BE8202-D25A-4AAC-B1C4-1512F4570B53}">
      <dgm:prSet/>
      <dgm:spPr/>
      <dgm:t>
        <a:bodyPr/>
        <a:lstStyle/>
        <a:p>
          <a:endParaRPr lang="en-GB" sz="1800"/>
        </a:p>
      </dgm:t>
    </dgm:pt>
    <dgm:pt modelId="{70C0B9E0-305A-4BF7-BC79-9537685DBA40}" type="sibTrans" cxnId="{C2BE8202-D25A-4AAC-B1C4-1512F4570B53}">
      <dgm:prSet/>
      <dgm:spPr/>
      <dgm:t>
        <a:bodyPr/>
        <a:lstStyle/>
        <a:p>
          <a:endParaRPr lang="en-GB" sz="18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6F8079C-506C-4DAE-B94A-C19DF0FE3520}" type="presOf" srcId="{062443E5-C700-40C0-A68E-087E74A7B5EE}" destId="{D2E29047-ECD1-43F5-B0B1-757B09426C0F}" srcOrd="0" destOrd="0" presId="urn:microsoft.com/office/officeart/2005/8/layout/default"/>
    <dgm:cxn modelId="{E1016F06-5B2E-4A10-B97A-A101ECD0DF69}" srcId="{5997C62F-5E7C-4475-ABF9-3701BF1F545C}" destId="{062443E5-C700-40C0-A68E-087E74A7B5EE}" srcOrd="2" destOrd="0" parTransId="{A9B050DF-1182-4F62-A4D6-7891AC94465B}" sibTransId="{9725B6B2-E3A6-4882-BB12-1F66FE1822DD}"/>
    <dgm:cxn modelId="{BB2815F4-93C4-46F2-B254-611B6B669FDF}" type="presOf" srcId="{B349A0EB-8457-4716-ABBF-EDD8DB35C2E8}" destId="{3705AA75-B57B-4D19-A15C-A242C23098CB}"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F1B4E7E5-7E37-4D01-94BE-D8F048F48D4E}" type="presOf" srcId="{5997C62F-5E7C-4475-ABF9-3701BF1F545C}" destId="{52A4FD40-540C-4BE8-8FDE-D96AA35A7D10}" srcOrd="0" destOrd="0" presId="urn:microsoft.com/office/officeart/2005/8/layout/defaul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EEAA853-A499-4BA8-959C-E9670A515272}" type="presOf" srcId="{98560FE6-8497-40FE-BB96-19DF5575BF5C}" destId="{06DCBB91-7B26-4835-B33A-CA07C186EB0F}" srcOrd="0" destOrd="0" presId="urn:microsoft.com/office/officeart/2005/8/layout/default"/>
    <dgm:cxn modelId="{DE2A4735-606C-456D-8A19-0821E11612D3}" type="presOf" srcId="{EBD660B0-9FB2-46AD-BEED-93D16DB386C1}" destId="{55DE15EE-5796-4539-982A-CD1D8C9BE7B9}" srcOrd="0" destOrd="0" presId="urn:microsoft.com/office/officeart/2005/8/layout/default"/>
    <dgm:cxn modelId="{6DE2E63F-89B9-4402-8340-54393881CA02}" type="presParOf" srcId="{52A4FD40-540C-4BE8-8FDE-D96AA35A7D10}" destId="{06DCBB91-7B26-4835-B33A-CA07C186EB0F}" srcOrd="0" destOrd="0" presId="urn:microsoft.com/office/officeart/2005/8/layout/default"/>
    <dgm:cxn modelId="{124EAAC5-15C8-42B0-9B68-1094960C6BC8}" type="presParOf" srcId="{52A4FD40-540C-4BE8-8FDE-D96AA35A7D10}" destId="{093FD4D1-2775-4A3E-AC72-EB598E32E147}" srcOrd="1" destOrd="0" presId="urn:microsoft.com/office/officeart/2005/8/layout/default"/>
    <dgm:cxn modelId="{DD57EABB-EE8F-4B9F-8220-4F4D5C6AB5B8}" type="presParOf" srcId="{52A4FD40-540C-4BE8-8FDE-D96AA35A7D10}" destId="{3705AA75-B57B-4D19-A15C-A242C23098CB}" srcOrd="2" destOrd="0" presId="urn:microsoft.com/office/officeart/2005/8/layout/default"/>
    <dgm:cxn modelId="{17ACC21B-1979-412B-A307-C55FBAA8AD4A}" type="presParOf" srcId="{52A4FD40-540C-4BE8-8FDE-D96AA35A7D10}" destId="{11D8BF72-8CD7-41E1-ABE4-E89F079BF43A}" srcOrd="3" destOrd="0" presId="urn:microsoft.com/office/officeart/2005/8/layout/default"/>
    <dgm:cxn modelId="{A1FCEE88-32D2-42ED-96D1-C09E553BBF33}" type="presParOf" srcId="{52A4FD40-540C-4BE8-8FDE-D96AA35A7D10}" destId="{D2E29047-ECD1-43F5-B0B1-757B09426C0F}" srcOrd="4" destOrd="0" presId="urn:microsoft.com/office/officeart/2005/8/layout/default"/>
    <dgm:cxn modelId="{F3CA3859-B716-4F13-9A2B-67199BC0CA4E}" type="presParOf" srcId="{52A4FD40-540C-4BE8-8FDE-D96AA35A7D10}" destId="{999EAB05-A1B5-47AA-9E1B-B5173B4D988F}" srcOrd="5" destOrd="0" presId="urn:microsoft.com/office/officeart/2005/8/layout/default"/>
    <dgm:cxn modelId="{84CB2293-FDC8-4F25-AB12-F37983CF7379}"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58C7FDC8-D925-44A5-986E-5DCC95FB6C9A}"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E04BC07B-7432-4029-96F1-826FA62B8A1F}" type="presOf" srcId="{21359CA4-5CB5-40B5-A7A7-DDC5B2B667EB}" destId="{FD22585E-ECBA-4F13-BAE7-FFE3199AA196}" srcOrd="0" destOrd="0" presId="urn:microsoft.com/office/officeart/2005/8/layout/default"/>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1169852A-149A-4CCD-97E5-0A21E0AC69DD}" type="presOf" srcId="{B851EE23-E5BA-470D-BBB7-3A5D8F2769BF}" destId="{BB6560F0-5737-4155-83E0-F00762C15097}" srcOrd="0" destOrd="0" presId="urn:microsoft.com/office/officeart/2005/8/layout/default"/>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3F17CCF5-1FD0-4DA2-ABF2-52CDC2444259}" type="presOf" srcId="{B98397F7-F227-4888-A916-AE6498B56EE8}" destId="{02636C2B-1A91-4E5F-9560-97738B72DA61}" srcOrd="0" destOrd="0" presId="urn:microsoft.com/office/officeart/2005/8/layout/default"/>
    <dgm:cxn modelId="{44EC0340-DFF3-453D-954B-8A3F827EB416}" type="presOf" srcId="{2CA5F6CE-2EAA-4812-99FC-45B0E7658969}" destId="{90D238AF-8111-48F4-87D0-8513B6795E16}"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FD6564F-7680-49EF-B64C-8C017720895C}" type="presOf" srcId="{BB251E8F-CED2-4140-A3EC-9DE54012E1C8}" destId="{2B9C4F42-7270-4926-91A5-B0F02BC89C9E}" srcOrd="0" destOrd="0" presId="urn:microsoft.com/office/officeart/2005/8/layout/default"/>
    <dgm:cxn modelId="{C8199955-EDAB-4174-92B2-050868BAD464}" type="presOf" srcId="{5B0A3E79-ABA6-4601-B4C6-872B13FC87FE}" destId="{95717ED0-058B-40A8-AEF1-D8763A5D87CC}" srcOrd="0" destOrd="0" presId="urn:microsoft.com/office/officeart/2005/8/layout/default"/>
    <dgm:cxn modelId="{143D7F05-1622-42C0-9519-0C8EBD307283}" type="presParOf" srcId="{FD22585E-ECBA-4F13-BAE7-FFE3199AA196}" destId="{90D238AF-8111-48F4-87D0-8513B6795E16}" srcOrd="0" destOrd="0" presId="urn:microsoft.com/office/officeart/2005/8/layout/default"/>
    <dgm:cxn modelId="{BE41AB17-8183-4D37-8CE9-BF50EC834434}" type="presParOf" srcId="{FD22585E-ECBA-4F13-BAE7-FFE3199AA196}" destId="{425954A1-7EF5-4111-96F6-D85A1BEF1C2C}" srcOrd="1" destOrd="0" presId="urn:microsoft.com/office/officeart/2005/8/layout/default"/>
    <dgm:cxn modelId="{2BDBD0D9-0C67-4868-80E5-7C0AF7C50E4C}" type="presParOf" srcId="{FD22585E-ECBA-4F13-BAE7-FFE3199AA196}" destId="{5C889AEA-E0C2-4FF9-A34D-CA456FDB903E}" srcOrd="2" destOrd="0" presId="urn:microsoft.com/office/officeart/2005/8/layout/default"/>
    <dgm:cxn modelId="{95794258-78B8-4DDF-89F8-F8CCCDFF117A}" type="presParOf" srcId="{FD22585E-ECBA-4F13-BAE7-FFE3199AA196}" destId="{5AD9FCEB-B008-4923-92B3-8CB45DF93563}" srcOrd="3" destOrd="0" presId="urn:microsoft.com/office/officeart/2005/8/layout/default"/>
    <dgm:cxn modelId="{5C2A59FF-2597-4401-8A13-EA950D7B4150}" type="presParOf" srcId="{FD22585E-ECBA-4F13-BAE7-FFE3199AA196}" destId="{BB6560F0-5737-4155-83E0-F00762C15097}" srcOrd="4" destOrd="0" presId="urn:microsoft.com/office/officeart/2005/8/layout/default"/>
    <dgm:cxn modelId="{77F42842-C2EC-4008-93E1-D4894D500BE9}" type="presParOf" srcId="{FD22585E-ECBA-4F13-BAE7-FFE3199AA196}" destId="{ABBE3BDA-4E5E-42D0-81E1-DA032C6F8834}" srcOrd="5" destOrd="0" presId="urn:microsoft.com/office/officeart/2005/8/layout/default"/>
    <dgm:cxn modelId="{86BC621A-F9EE-4FBE-9465-F9B84A52D5DE}" type="presParOf" srcId="{FD22585E-ECBA-4F13-BAE7-FFE3199AA196}" destId="{95717ED0-058B-40A8-AEF1-D8763A5D87CC}" srcOrd="6" destOrd="0" presId="urn:microsoft.com/office/officeart/2005/8/layout/default"/>
    <dgm:cxn modelId="{99F57E99-1A92-4DDD-8C72-79B7CE24C166}" type="presParOf" srcId="{FD22585E-ECBA-4F13-BAE7-FFE3199AA196}" destId="{B8DE0AF6-3CE3-4FDA-9BDA-2983AE8E7A86}" srcOrd="7" destOrd="0" presId="urn:microsoft.com/office/officeart/2005/8/layout/default"/>
    <dgm:cxn modelId="{E5DE6AC2-4316-4430-8EBA-0F8C1305A290}" type="presParOf" srcId="{FD22585E-ECBA-4F13-BAE7-FFE3199AA196}" destId="{2B9C4F42-7270-4926-91A5-B0F02BC89C9E}" srcOrd="8" destOrd="0" presId="urn:microsoft.com/office/officeart/2005/8/layout/default"/>
    <dgm:cxn modelId="{2F08CA42-24F2-4F9F-B313-254C856AD41F}" type="presParOf" srcId="{FD22585E-ECBA-4F13-BAE7-FFE3199AA196}" destId="{A49EC87C-10DA-470B-BD7B-0F38B658E92C}" srcOrd="9" destOrd="0" presId="urn:microsoft.com/office/officeart/2005/8/layout/default"/>
    <dgm:cxn modelId="{A8C69820-0F38-4C28-B882-9203C1C4EBA8}"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4A8A1B0C-8218-413B-9D57-7D78A406E44C}" type="presOf" srcId="{FB6E3AA7-1C1C-4C9F-B62B-ACFA6BC64D2F}" destId="{44BA56FA-50F2-46D9-AB07-EFCB75B83A11}"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1E0EF854-1177-4533-A68F-31678EF31459}" type="presOf" srcId="{30A582CE-34BA-4898-8D25-41A061B70DBC}" destId="{14C5F710-3C2E-46ED-9199-093306C6172F}" srcOrd="0" destOrd="0" presId="urn:microsoft.com/office/officeart/2005/8/layout/default"/>
    <dgm:cxn modelId="{D002A48E-E57C-4204-A7F0-846569A69375}" type="presOf" srcId="{7E83AB36-8280-4D52-B3A4-4C976196C672}" destId="{7DE51232-A39B-4346-A8B5-36F192675968}"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B4AF2DC5-1CCE-474E-A199-CABE1F653D50}" type="presOf" srcId="{B4CB48BB-5154-4643-8A51-295A3D710B1A}" destId="{1A98FB64-081D-4F6B-AC3C-8BA76C73DBF9}" srcOrd="0" destOrd="0" presId="urn:microsoft.com/office/officeart/2005/8/layout/default"/>
    <dgm:cxn modelId="{F476EB9C-8AAF-4C61-8A29-4EF82CC09B56}" type="presOf" srcId="{AE07EA67-8793-449C-AB91-CBA8AB2F2D66}" destId="{A79A055B-95A4-44BD-A67F-B5A5ABC9C814}"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2A0F06B7-C434-4B62-9E5A-F5CEE8F178D1}" type="presOf" srcId="{21359CA4-5CB5-40B5-A7A7-DDC5B2B667EB}" destId="{FD22585E-ECBA-4F13-BAE7-FFE3199AA196}"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FA4E0204-9234-4DCF-841F-4D0455E843BF}" type="presOf" srcId="{B19BE3C0-E1F1-4697-ADB1-075BE44EB647}" destId="{7CA26391-B69E-4A1C-8ED4-3A170885F4E2}"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63C4C7C5-B087-4AEF-B9FE-904A2CF52CE6}" type="presParOf" srcId="{FD22585E-ECBA-4F13-BAE7-FFE3199AA196}" destId="{7CA26391-B69E-4A1C-8ED4-3A170885F4E2}" srcOrd="0" destOrd="0" presId="urn:microsoft.com/office/officeart/2005/8/layout/default"/>
    <dgm:cxn modelId="{BA98859C-2686-41E6-968C-6A945D611913}" type="presParOf" srcId="{FD22585E-ECBA-4F13-BAE7-FFE3199AA196}" destId="{88D4F76A-20E0-4DC2-85A4-D7663FD5B8DD}" srcOrd="1" destOrd="0" presId="urn:microsoft.com/office/officeart/2005/8/layout/default"/>
    <dgm:cxn modelId="{227B2EA1-49F3-4C6E-82B9-2363ACBA18B0}" type="presParOf" srcId="{FD22585E-ECBA-4F13-BAE7-FFE3199AA196}" destId="{A79A055B-95A4-44BD-A67F-B5A5ABC9C814}" srcOrd="2" destOrd="0" presId="urn:microsoft.com/office/officeart/2005/8/layout/default"/>
    <dgm:cxn modelId="{A2B8B033-A2CA-453A-8830-5ABDFFAF0225}" type="presParOf" srcId="{FD22585E-ECBA-4F13-BAE7-FFE3199AA196}" destId="{17D6FFFE-F705-462D-832D-D6D446BC2C99}" srcOrd="3" destOrd="0" presId="urn:microsoft.com/office/officeart/2005/8/layout/default"/>
    <dgm:cxn modelId="{466028FF-04D1-4F7C-87DA-3982AD9DDB3B}" type="presParOf" srcId="{FD22585E-ECBA-4F13-BAE7-FFE3199AA196}" destId="{7DE51232-A39B-4346-A8B5-36F192675968}" srcOrd="4" destOrd="0" presId="urn:microsoft.com/office/officeart/2005/8/layout/default"/>
    <dgm:cxn modelId="{DB587EE2-87F6-4ECC-836A-08CDFA2D5F7B}" type="presParOf" srcId="{FD22585E-ECBA-4F13-BAE7-FFE3199AA196}" destId="{6205AA9A-FB1C-46C1-BE35-C6A2D16D546F}" srcOrd="5" destOrd="0" presId="urn:microsoft.com/office/officeart/2005/8/layout/default"/>
    <dgm:cxn modelId="{7FCB0E77-4F82-49E9-ABF8-238C60747319}" type="presParOf" srcId="{FD22585E-ECBA-4F13-BAE7-FFE3199AA196}" destId="{44BA56FA-50F2-46D9-AB07-EFCB75B83A11}" srcOrd="6" destOrd="0" presId="urn:microsoft.com/office/officeart/2005/8/layout/default"/>
    <dgm:cxn modelId="{A723E3D8-7D2D-44D4-93B3-290853FD93CF}" type="presParOf" srcId="{FD22585E-ECBA-4F13-BAE7-FFE3199AA196}" destId="{D1DA6922-AE93-4C57-96ED-683F492B5444}" srcOrd="7" destOrd="0" presId="urn:microsoft.com/office/officeart/2005/8/layout/default"/>
    <dgm:cxn modelId="{B6971F96-7AB7-47EE-AEBC-1717E111D2CE}" type="presParOf" srcId="{FD22585E-ECBA-4F13-BAE7-FFE3199AA196}" destId="{14C5F710-3C2E-46ED-9199-093306C6172F}" srcOrd="8" destOrd="0" presId="urn:microsoft.com/office/officeart/2005/8/layout/default"/>
    <dgm:cxn modelId="{A7D507D9-BCE6-4CC5-97D8-17E58B3DD27A}" type="presParOf" srcId="{FD22585E-ECBA-4F13-BAE7-FFE3199AA196}" destId="{12CF8EC0-011A-4B1F-B3FD-47AC136D75EE}" srcOrd="9" destOrd="0" presId="urn:microsoft.com/office/officeart/2005/8/layout/default"/>
    <dgm:cxn modelId="{1C2D6879-375E-4374-8713-E6A290292C8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D711BFEB-1910-4A17-A443-351AC3EA04D8}" type="presOf" srcId="{7D6988BB-C65B-4E09-813B-7747FFB5A8A2}" destId="{06F7728C-5299-4235-8017-DBD5BC2DB36C}" srcOrd="0" destOrd="0" presId="urn:microsoft.com/office/officeart/2005/8/layout/matrix1"/>
    <dgm:cxn modelId="{59528FF7-9F16-471B-B72E-0E318745FE70}" type="presOf" srcId="{8379D34F-D2EB-44C7-A6BA-B404EF2D892C}" destId="{6341D0F4-C184-47C1-B6FD-93C52A30A16E}"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t>
        <a:bodyPr/>
        <a:lstStyle/>
        <a:p>
          <a:endParaRPr lang="en-GB"/>
        </a:p>
      </dgm:t>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t>
        <a:bodyPr/>
        <a:lstStyle/>
        <a:p>
          <a:endParaRPr lang="en-GB"/>
        </a:p>
      </dgm:t>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t>
        <a:bodyPr/>
        <a:lstStyle/>
        <a:p>
          <a:endParaRPr lang="en-GB"/>
        </a:p>
      </dgm:t>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5307B5E3-DBE6-4C3B-B43F-43766889F5BD}" srcId="{6AFC51F7-154E-42AA-A1E2-D7E3FFB16ED8}" destId="{207F13D4-C161-4A67-BC01-D6F2A122A2E8}" srcOrd="1" destOrd="0" parTransId="{6DA04470-DD17-45C1-9485-29DD334ADB67}" sibTransId="{D1AA6F8A-2420-4D8C-A09E-D131EB4F1633}"/>
    <dgm:cxn modelId="{065CAE78-5BF9-446B-B79A-C51C6B69A930}" type="presOf" srcId="{6AFC51F7-154E-42AA-A1E2-D7E3FFB16ED8}" destId="{A0AE8BE7-D909-44C1-B8B3-58814B81B6E6}" srcOrd="0" destOrd="0" presId="urn:microsoft.com/office/officeart/2005/8/layout/vList2"/>
    <dgm:cxn modelId="{9D4CE381-24F0-4F95-999F-09FCDDBA9F54}" type="presOf" srcId="{207F13D4-C161-4A67-BC01-D6F2A122A2E8}" destId="{42EA7BBD-255F-4314-B333-457862F2D673}" srcOrd="0" destOrd="0" presId="urn:microsoft.com/office/officeart/2005/8/layout/vList2"/>
    <dgm:cxn modelId="{FBAA741D-2961-40F5-B790-31E2558249DF}" type="presOf" srcId="{FC47F303-2A50-44D0-BC1F-423B45B4C10C}" destId="{952C8B6B-DE06-4032-8B30-24461EF83ABC}" srcOrd="0" destOrd="0" presId="urn:microsoft.com/office/officeart/2005/8/layout/vList2"/>
    <dgm:cxn modelId="{D52D44AD-C25A-4FBB-9D53-DBFBD0C48FE1}" srcId="{6AFC51F7-154E-42AA-A1E2-D7E3FFB16ED8}" destId="{FC47F303-2A50-44D0-BC1F-423B45B4C10C}" srcOrd="2" destOrd="0" parTransId="{29DE62B6-7BED-4FA8-B152-B2E8F3D960ED}" sibTransId="{717900E6-69DF-41E7-AD6D-61E409AFAABE}"/>
    <dgm:cxn modelId="{E5337E8F-0255-46AE-AB7E-9CFE6285252B}" srcId="{6AFC51F7-154E-42AA-A1E2-D7E3FFB16ED8}" destId="{A95C62DA-C173-4AF3-B09F-32DEBE972937}" srcOrd="3" destOrd="0" parTransId="{23E4132F-6458-439E-AF33-D5F3E599AFEE}" sibTransId="{61984C22-1514-4206-9898-FF5E68D1D267}"/>
    <dgm:cxn modelId="{C9E8F17C-2DDD-4FFB-BED1-4FA19D586518}" type="presOf" srcId="{A95C62DA-C173-4AF3-B09F-32DEBE972937}" destId="{C4B4B460-90BC-4020-976D-E21F29538728}" srcOrd="0" destOrd="0" presId="urn:microsoft.com/office/officeart/2005/8/layout/vList2"/>
    <dgm:cxn modelId="{B3D63040-457F-49AB-84F4-26D1BB112234}" type="presOf" srcId="{8A93A77E-67E8-49DB-BB0F-E7651D43D0CF}" destId="{7CC0CDA4-0807-4E5C-91EB-D5B5AAD880F7}" srcOrd="0" destOrd="0" presId="urn:microsoft.com/office/officeart/2005/8/layout/vList2"/>
    <dgm:cxn modelId="{ACCFA087-355F-4D1F-8FF6-4572633BB5E6}" srcId="{6AFC51F7-154E-42AA-A1E2-D7E3FFB16ED8}" destId="{8A93A77E-67E8-49DB-BB0F-E7651D43D0CF}" srcOrd="0" destOrd="0" parTransId="{42F238E0-2F5A-4DC9-B6F1-6552378DFB36}" sibTransId="{6AB25F0F-3AAA-40A9-9A4D-E8C2957A1241}"/>
    <dgm:cxn modelId="{71F91BE8-6F76-4D98-B25E-7B7464CA8C39}" type="presParOf" srcId="{A0AE8BE7-D909-44C1-B8B3-58814B81B6E6}" destId="{7CC0CDA4-0807-4E5C-91EB-D5B5AAD880F7}" srcOrd="0" destOrd="0" presId="urn:microsoft.com/office/officeart/2005/8/layout/vList2"/>
    <dgm:cxn modelId="{A599B997-995A-483A-99BD-4517CB296B91}" type="presParOf" srcId="{A0AE8BE7-D909-44C1-B8B3-58814B81B6E6}" destId="{2E682498-4ED3-4D3D-BC35-3673C4161A83}" srcOrd="1" destOrd="0" presId="urn:microsoft.com/office/officeart/2005/8/layout/vList2"/>
    <dgm:cxn modelId="{5900D302-3719-4EE8-99A7-70CBA7578892}" type="presParOf" srcId="{A0AE8BE7-D909-44C1-B8B3-58814B81B6E6}" destId="{42EA7BBD-255F-4314-B333-457862F2D673}" srcOrd="2" destOrd="0" presId="urn:microsoft.com/office/officeart/2005/8/layout/vList2"/>
    <dgm:cxn modelId="{3C5537D0-FE72-4C29-A53C-FD255E79CF63}" type="presParOf" srcId="{A0AE8BE7-D909-44C1-B8B3-58814B81B6E6}" destId="{CF5EB7AF-264B-43A6-8E96-E1D939BCDDDB}" srcOrd="3" destOrd="0" presId="urn:microsoft.com/office/officeart/2005/8/layout/vList2"/>
    <dgm:cxn modelId="{EA84CCEF-CB43-48E9-B77C-A7131D9D64A6}" type="presParOf" srcId="{A0AE8BE7-D909-44C1-B8B3-58814B81B6E6}" destId="{952C8B6B-DE06-4032-8B30-24461EF83ABC}" srcOrd="4" destOrd="0" presId="urn:microsoft.com/office/officeart/2005/8/layout/vList2"/>
    <dgm:cxn modelId="{6A296FA2-4323-451E-997B-4235E8C4C61B}" type="presParOf" srcId="{A0AE8BE7-D909-44C1-B8B3-58814B81B6E6}" destId="{84BB2E9C-FC7E-4F4C-B3BE-F1B10303220E}" srcOrd="5" destOrd="0" presId="urn:microsoft.com/office/officeart/2005/8/layout/vList2"/>
    <dgm:cxn modelId="{C64A7B56-06F8-41DA-8E4C-59DB00F3416F}"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53C92E5-90F4-4967-AFCB-48722F72C3DC}" type="presOf" srcId="{47FFD852-A90A-4A15-9E4C-CBF2A992D5F1}" destId="{ED028250-E1FC-4279-A963-61F228BC6058}"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40296C05-AD0E-4983-A7CF-279C1B424AA1}" srcId="{7FA5AA40-EB69-4DCD-B40D-AFED021CCE1D}" destId="{47FFD852-A90A-4A15-9E4C-CBF2A992D5F1}" srcOrd="0" destOrd="0" parTransId="{7D8E2F40-E906-469C-AB0A-7E526E896BB6}" sibTransId="{046565FE-9959-4F9D-A57F-708207A83734}"/>
    <dgm:cxn modelId="{7A2342B4-2B67-4E5D-8140-81E1B379C659}" type="presOf" srcId="{CEA9F22D-9D0A-4D96-892F-BE883584759F}" destId="{A40EF56E-93DE-42F2-ADBC-C1014EEA99A8}" srcOrd="0" destOrd="0" presId="urn:microsoft.com/office/officeart/2005/8/layout/vList2"/>
    <dgm:cxn modelId="{2D79CAC5-A649-4539-83A5-7EFD31A42E53}" type="presOf" srcId="{0AC4619F-E89E-4E2E-8371-7F4D6D82FB8F}" destId="{4FD49528-3AFD-4586-A598-6BE044AE478F}" srcOrd="0" destOrd="0" presId="urn:microsoft.com/office/officeart/2005/8/layout/vList2"/>
    <dgm:cxn modelId="{4033EDD0-C2F4-4688-90D7-4E184F17BC84}" type="presOf" srcId="{7FA5AA40-EB69-4DCD-B40D-AFED021CCE1D}" destId="{16D9ADA7-8535-4AEB-BEE2-A86D88A63B71}" srcOrd="0" destOrd="0" presId="urn:microsoft.com/office/officeart/2005/8/layout/vList2"/>
    <dgm:cxn modelId="{5AD2A198-BF5C-44DA-A461-4513E0A86AC8}"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5C9EFF06-0F7F-4EBD-A0EF-C1B1CB269700}" type="presOf" srcId="{CCCF7287-E029-474F-92E0-330D412FFCC9}" destId="{62CA8009-81F8-479A-AF72-A10954E61399}" srcOrd="0" destOrd="0" presId="urn:microsoft.com/office/officeart/2005/8/layout/vList2"/>
    <dgm:cxn modelId="{F4939A93-F264-461F-9B51-26333A17832F}" type="presParOf" srcId="{2394A785-3225-4F9E-B875-8DA5DC1E4124}" destId="{62CA8009-81F8-479A-AF72-A10954E61399}" srcOrd="0" destOrd="0" presId="urn:microsoft.com/office/officeart/2005/8/layout/vList2"/>
    <dgm:cxn modelId="{639ED3E1-115E-4210-B0B4-84D3D54E5472}" type="presParOf" srcId="{2394A785-3225-4F9E-B875-8DA5DC1E4124}" destId="{9077E742-DAC2-44FC-B76D-01BCFD3C6C3B}" srcOrd="1" destOrd="0" presId="urn:microsoft.com/office/officeart/2005/8/layout/vList2"/>
    <dgm:cxn modelId="{97C1B0F1-95CD-4D80-9511-6029AE34AC25}" type="presParOf" srcId="{2394A785-3225-4F9E-B875-8DA5DC1E4124}" destId="{4FD49528-3AFD-4586-A598-6BE044AE478F}" srcOrd="2" destOrd="0" presId="urn:microsoft.com/office/officeart/2005/8/layout/vList2"/>
    <dgm:cxn modelId="{2018477D-0B64-497A-B512-63F87ABECC50}" type="presParOf" srcId="{2394A785-3225-4F9E-B875-8DA5DC1E4124}" destId="{B6D7752C-B9F5-4B24-B383-000D110965AC}" srcOrd="3" destOrd="0" presId="urn:microsoft.com/office/officeart/2005/8/layout/vList2"/>
    <dgm:cxn modelId="{DA8AA564-787C-42BC-A2F7-72CE4E7239D0}" type="presParOf" srcId="{2394A785-3225-4F9E-B875-8DA5DC1E4124}" destId="{A40EF56E-93DE-42F2-ADBC-C1014EEA99A8}" srcOrd="4" destOrd="0" presId="urn:microsoft.com/office/officeart/2005/8/layout/vList2"/>
    <dgm:cxn modelId="{21711CAE-05F6-4FCE-8B3B-8EE72155380B}" type="presParOf" srcId="{2394A785-3225-4F9E-B875-8DA5DC1E4124}" destId="{2D11FD5E-03D0-41FF-BDC3-B1B284A60261}" srcOrd="5" destOrd="0" presId="urn:microsoft.com/office/officeart/2005/8/layout/vList2"/>
    <dgm:cxn modelId="{E026686D-6A14-4AA0-8064-5F4242B5185E}" type="presParOf" srcId="{2394A785-3225-4F9E-B875-8DA5DC1E4124}" destId="{16D9ADA7-8535-4AEB-BEE2-A86D88A63B71}" srcOrd="6" destOrd="0" presId="urn:microsoft.com/office/officeart/2005/8/layout/vList2"/>
    <dgm:cxn modelId="{58784075-30E4-447B-9132-F2B3C0637E6E}"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44351"/>
          <a:ext cx="9325083" cy="823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40209" y="84560"/>
        <a:ext cx="9244665" cy="743262"/>
      </dsp:txXfrm>
    </dsp:sp>
    <dsp:sp modelId="{4FD49528-3AFD-4586-A598-6BE044AE478F}">
      <dsp:nvSpPr>
        <dsp:cNvPr id="0" name=""/>
        <dsp:cNvSpPr/>
      </dsp:nvSpPr>
      <dsp:spPr>
        <a:xfrm>
          <a:off x="0" y="994751"/>
          <a:ext cx="9325083" cy="82368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40209" y="1034960"/>
        <a:ext cx="9244665" cy="743262"/>
      </dsp:txXfrm>
    </dsp:sp>
    <dsp:sp modelId="{A40EF56E-93DE-42F2-ADBC-C1014EEA99A8}">
      <dsp:nvSpPr>
        <dsp:cNvPr id="0" name=""/>
        <dsp:cNvSpPr/>
      </dsp:nvSpPr>
      <dsp:spPr>
        <a:xfrm>
          <a:off x="0" y="1945151"/>
          <a:ext cx="9325083" cy="82368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40209" y="1985360"/>
        <a:ext cx="9244665" cy="743262"/>
      </dsp:txXfrm>
    </dsp:sp>
    <dsp:sp modelId="{103D069B-D8CD-4B99-BBE7-8F61BEA97623}">
      <dsp:nvSpPr>
        <dsp:cNvPr id="0" name=""/>
        <dsp:cNvSpPr/>
      </dsp:nvSpPr>
      <dsp:spPr>
        <a:xfrm>
          <a:off x="0" y="2895551"/>
          <a:ext cx="9325083" cy="82368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40209" y="2935760"/>
        <a:ext cx="9244665" cy="743262"/>
      </dsp:txXfrm>
    </dsp:sp>
    <dsp:sp modelId="{50768FEC-F12F-4D00-99B9-699F35685B0E}">
      <dsp:nvSpPr>
        <dsp:cNvPr id="0" name=""/>
        <dsp:cNvSpPr/>
      </dsp:nvSpPr>
      <dsp:spPr>
        <a:xfrm>
          <a:off x="0" y="3719231"/>
          <a:ext cx="932508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7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dirty="0" smtClean="0">
              <a:latin typeface="+mj-lt"/>
            </a:rPr>
            <a:t>for analytical components and services</a:t>
          </a:r>
          <a:endParaRPr lang="en-GB" sz="2800" b="0" kern="1200" dirty="0">
            <a:latin typeface="+mj-lt"/>
          </a:endParaRPr>
        </a:p>
      </dsp:txBody>
      <dsp:txXfrm>
        <a:off x="0" y="3719231"/>
        <a:ext cx="9325083" cy="72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Excel</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202658" y="2024"/>
          <a:ext cx="4290681" cy="2574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Financial programming is ever more integrated with data</a:t>
          </a:r>
          <a:endParaRPr lang="en-GB" sz="2800" b="0" kern="1200" dirty="0">
            <a:latin typeface="+mj-lt"/>
          </a:endParaRPr>
        </a:p>
      </dsp:txBody>
      <dsp:txXfrm>
        <a:off x="2202658" y="2024"/>
        <a:ext cx="4290681" cy="2574408"/>
      </dsp:txXfrm>
    </dsp:sp>
    <dsp:sp modelId="{3705AA75-B57B-4D19-A15C-A242C23098CB}">
      <dsp:nvSpPr>
        <dsp:cNvPr id="0" name=""/>
        <dsp:cNvSpPr/>
      </dsp:nvSpPr>
      <dsp:spPr>
        <a:xfrm>
          <a:off x="6922408" y="2024"/>
          <a:ext cx="4290681" cy="2574408"/>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Integrating </a:t>
          </a:r>
          <a:r>
            <a:rPr lang="en-GB" sz="2800" b="0" kern="1200" dirty="0" err="1" smtClean="0">
              <a:latin typeface="+mj-lt"/>
            </a:rPr>
            <a:t>data+programming</a:t>
          </a:r>
          <a:r>
            <a:rPr lang="en-GB" sz="2800" b="0" kern="1200" dirty="0" smtClean="0">
              <a:latin typeface="+mj-lt"/>
            </a:rPr>
            <a:t> has many challenges</a:t>
          </a:r>
          <a:endParaRPr lang="en-GB" sz="2800" b="0" kern="1200" dirty="0">
            <a:latin typeface="+mj-lt"/>
          </a:endParaRPr>
        </a:p>
      </dsp:txBody>
      <dsp:txXfrm>
        <a:off x="6922408" y="2024"/>
        <a:ext cx="4290681" cy="2574408"/>
      </dsp:txXfrm>
    </dsp:sp>
    <dsp:sp modelId="{D2E29047-ECD1-43F5-B0B1-757B09426C0F}">
      <dsp:nvSpPr>
        <dsp:cNvPr id="0" name=""/>
        <dsp:cNvSpPr/>
      </dsp:nvSpPr>
      <dsp:spPr>
        <a:xfrm>
          <a:off x="2202658" y="3005501"/>
          <a:ext cx="4290681" cy="2574408"/>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 presented </a:t>
          </a:r>
          <a:r>
            <a:rPr lang="en-GB" sz="2800" b="0" kern="1200" dirty="0" smtClean="0">
              <a:latin typeface="+mj-lt"/>
            </a:rPr>
            <a:t>techniques </a:t>
          </a:r>
          <a:r>
            <a:rPr lang="en-GB" sz="2800" b="0" kern="1200" dirty="0" smtClean="0">
              <a:latin typeface="+mj-lt"/>
            </a:rPr>
            <a:t>for scalable, </a:t>
          </a:r>
          <a:r>
            <a:rPr lang="en-GB" sz="2800" b="0" kern="1200" dirty="0" smtClean="0">
              <a:latin typeface="+mj-lt"/>
            </a:rPr>
            <a:t>intuitive integration of financial </a:t>
          </a:r>
          <a:r>
            <a:rPr lang="en-GB" sz="2800" b="0" kern="1200" dirty="0" err="1" smtClean="0">
              <a:latin typeface="+mj-lt"/>
            </a:rPr>
            <a:t>data+metadata</a:t>
          </a:r>
          <a:endParaRPr lang="en-GB" sz="2800" b="0" kern="1200" dirty="0">
            <a:latin typeface="+mj-lt"/>
          </a:endParaRPr>
        </a:p>
      </dsp:txBody>
      <dsp:txXfrm>
        <a:off x="2202658" y="3005501"/>
        <a:ext cx="4290681" cy="2574408"/>
      </dsp:txXfrm>
    </dsp:sp>
    <dsp:sp modelId="{55DE15EE-5796-4539-982A-CD1D8C9BE7B9}">
      <dsp:nvSpPr>
        <dsp:cNvPr id="0" name=""/>
        <dsp:cNvSpPr/>
      </dsp:nvSpPr>
      <dsp:spPr>
        <a:xfrm>
          <a:off x="6922408" y="3005501"/>
          <a:ext cx="4290681" cy="2574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You can use these techniques for real and in production through F#</a:t>
          </a:r>
          <a:endParaRPr lang="en-GB" sz="2800" b="0" kern="1200" dirty="0">
            <a:latin typeface="+mj-lt"/>
          </a:endParaRPr>
        </a:p>
      </dsp:txBody>
      <dsp:txXfrm>
        <a:off x="6922408" y="3005501"/>
        <a:ext cx="4290681" cy="2574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273395"/>
        <a:ext cx="3483613" cy="2090167"/>
      </dsp:txXfrm>
    </dsp:sp>
    <dsp:sp modelId="{5C889AEA-E0C2-4FF9-A34D-CA456FDB903E}">
      <dsp:nvSpPr>
        <dsp:cNvPr id="0" name=""/>
        <dsp:cNvSpPr/>
      </dsp:nvSpPr>
      <dsp:spPr>
        <a:xfrm>
          <a:off x="3831974"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3831974" y="273395"/>
        <a:ext cx="3483613" cy="2090167"/>
      </dsp:txXfrm>
    </dsp:sp>
    <dsp:sp modelId="{BB6560F0-5737-4155-83E0-F00762C15097}">
      <dsp:nvSpPr>
        <dsp:cNvPr id="0" name=""/>
        <dsp:cNvSpPr/>
      </dsp:nvSpPr>
      <dsp:spPr>
        <a:xfrm>
          <a:off x="7663948" y="27339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7663948" y="273395"/>
        <a:ext cx="3483613" cy="2090167"/>
      </dsp:txXfrm>
    </dsp:sp>
    <dsp:sp modelId="{95717ED0-058B-40A8-AEF1-D8763A5D87CC}">
      <dsp:nvSpPr>
        <dsp:cNvPr id="0" name=""/>
        <dsp:cNvSpPr/>
      </dsp:nvSpPr>
      <dsp:spPr>
        <a:xfrm>
          <a:off x="0"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711925"/>
        <a:ext cx="3483613" cy="2090167"/>
      </dsp:txXfrm>
    </dsp:sp>
    <dsp:sp modelId="{2B9C4F42-7270-4926-91A5-B0F02BC89C9E}">
      <dsp:nvSpPr>
        <dsp:cNvPr id="0" name=""/>
        <dsp:cNvSpPr/>
      </dsp:nvSpPr>
      <dsp:spPr>
        <a:xfrm>
          <a:off x="3831974"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hitting the limit with e and tau</a:t>
          </a:r>
          <a:endParaRPr lang="en-GB" sz="2000" kern="1200" dirty="0"/>
        </a:p>
      </dsp:txBody>
      <dsp:txXfrm>
        <a:off x="3831974" y="2711925"/>
        <a:ext cx="3483613" cy="2090167"/>
      </dsp:txXfrm>
    </dsp:sp>
    <dsp:sp modelId="{02636C2B-1A91-4E5F-9560-97738B72DA61}">
      <dsp:nvSpPr>
        <dsp:cNvPr id="0" name=""/>
        <dsp:cNvSpPr/>
      </dsp:nvSpPr>
      <dsp:spPr>
        <a:xfrm>
          <a:off x="7663948" y="2711925"/>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7663948" y="2711925"/>
        <a:ext cx="3483613" cy="20901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266571"/>
        <a:ext cx="3483613" cy="2090167"/>
      </dsp:txXfrm>
    </dsp:sp>
    <dsp:sp modelId="{A79A055B-95A4-44BD-A67F-B5A5ABC9C814}">
      <dsp:nvSpPr>
        <dsp:cNvPr id="0" name=""/>
        <dsp:cNvSpPr/>
      </dsp:nvSpPr>
      <dsp:spPr>
        <a:xfrm>
          <a:off x="3831974"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3831974" y="266571"/>
        <a:ext cx="3483613" cy="2090167"/>
      </dsp:txXfrm>
    </dsp:sp>
    <dsp:sp modelId="{7DE51232-A39B-4346-A8B5-36F192675968}">
      <dsp:nvSpPr>
        <dsp:cNvPr id="0" name=""/>
        <dsp:cNvSpPr/>
      </dsp:nvSpPr>
      <dsp:spPr>
        <a:xfrm>
          <a:off x="7663948" y="26657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7663948" y="266571"/>
        <a:ext cx="3483613" cy="2090167"/>
      </dsp:txXfrm>
    </dsp:sp>
    <dsp:sp modelId="{44BA56FA-50F2-46D9-AB07-EFCB75B83A11}">
      <dsp:nvSpPr>
        <dsp:cNvPr id="0" name=""/>
        <dsp:cNvSpPr/>
      </dsp:nvSpPr>
      <dsp:spPr>
        <a:xfrm>
          <a:off x="0"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705101"/>
        <a:ext cx="3483613" cy="2090167"/>
      </dsp:txXfrm>
    </dsp:sp>
    <dsp:sp modelId="{14C5F710-3C2E-46ED-9199-093306C6172F}">
      <dsp:nvSpPr>
        <dsp:cNvPr id="0" name=""/>
        <dsp:cNvSpPr/>
      </dsp:nvSpPr>
      <dsp:spPr>
        <a:xfrm>
          <a:off x="3831974"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3831974" y="2705101"/>
        <a:ext cx="3483613" cy="2090167"/>
      </dsp:txXfrm>
    </dsp:sp>
    <dsp:sp modelId="{1A98FB64-081D-4F6B-AC3C-8BA76C73DBF9}">
      <dsp:nvSpPr>
        <dsp:cNvPr id="0" name=""/>
        <dsp:cNvSpPr/>
      </dsp:nvSpPr>
      <dsp:spPr>
        <a:xfrm>
          <a:off x="7663948" y="2705101"/>
          <a:ext cx="3483613" cy="209016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7663948" y="2705101"/>
        <a:ext cx="3483613" cy="20901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7341"/>
          <a:ext cx="10677336" cy="127895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Many, many data sources are surprisingly stable</a:t>
          </a:r>
          <a:endParaRPr lang="en-GB" sz="3000" kern="1200" dirty="0"/>
        </a:p>
      </dsp:txBody>
      <dsp:txXfrm>
        <a:off x="62433" y="89774"/>
        <a:ext cx="10552470" cy="1154090"/>
      </dsp:txXfrm>
    </dsp:sp>
    <dsp:sp modelId="{42EA7BBD-255F-4314-B333-457862F2D673}">
      <dsp:nvSpPr>
        <dsp:cNvPr id="0" name=""/>
        <dsp:cNvSpPr/>
      </dsp:nvSpPr>
      <dsp:spPr>
        <a:xfrm>
          <a:off x="0" y="1392697"/>
          <a:ext cx="10677336" cy="1278956"/>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Some data sources support “snapshot dates”</a:t>
          </a:r>
          <a:endParaRPr lang="en-GB" sz="3000" kern="1200" dirty="0"/>
        </a:p>
      </dsp:txBody>
      <dsp:txXfrm>
        <a:off x="62433" y="1455130"/>
        <a:ext cx="10552470" cy="1154090"/>
      </dsp:txXfrm>
    </dsp:sp>
    <dsp:sp modelId="{952C8B6B-DE06-4032-8B30-24461EF83ABC}">
      <dsp:nvSpPr>
        <dsp:cNvPr id="0" name=""/>
        <dsp:cNvSpPr/>
      </dsp:nvSpPr>
      <dsp:spPr>
        <a:xfrm>
          <a:off x="0" y="2758054"/>
          <a:ext cx="10677336" cy="1278956"/>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F# supports “invalidation signals” from providers at design-time</a:t>
          </a:r>
          <a:endParaRPr lang="en-GB" sz="3000" kern="1200" dirty="0"/>
        </a:p>
      </dsp:txBody>
      <dsp:txXfrm>
        <a:off x="62433" y="2820487"/>
        <a:ext cx="10552470" cy="1154090"/>
      </dsp:txXfrm>
    </dsp:sp>
    <dsp:sp modelId="{C4B4B460-90BC-4020-976D-E21F29538728}">
      <dsp:nvSpPr>
        <dsp:cNvPr id="0" name=""/>
        <dsp:cNvSpPr/>
      </dsp:nvSpPr>
      <dsp:spPr>
        <a:xfrm>
          <a:off x="0" y="4123410"/>
          <a:ext cx="10677336" cy="1278956"/>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smtClean="0"/>
            <a:t>Erasure makes compiled code much less fragile</a:t>
          </a:r>
          <a:endParaRPr lang="en-GB" sz="3000" kern="1200"/>
        </a:p>
      </dsp:txBody>
      <dsp:txXfrm>
        <a:off x="62433" y="4185843"/>
        <a:ext cx="10552470" cy="11540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44351"/>
          <a:ext cx="9325083" cy="823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40209" y="84560"/>
        <a:ext cx="9244665" cy="743262"/>
      </dsp:txXfrm>
    </dsp:sp>
    <dsp:sp modelId="{4FD49528-3AFD-4586-A598-6BE044AE478F}">
      <dsp:nvSpPr>
        <dsp:cNvPr id="0" name=""/>
        <dsp:cNvSpPr/>
      </dsp:nvSpPr>
      <dsp:spPr>
        <a:xfrm>
          <a:off x="0" y="994751"/>
          <a:ext cx="9325083" cy="82368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40209" y="1034960"/>
        <a:ext cx="9244665" cy="743262"/>
      </dsp:txXfrm>
    </dsp:sp>
    <dsp:sp modelId="{A40EF56E-93DE-42F2-ADBC-C1014EEA99A8}">
      <dsp:nvSpPr>
        <dsp:cNvPr id="0" name=""/>
        <dsp:cNvSpPr/>
      </dsp:nvSpPr>
      <dsp:spPr>
        <a:xfrm>
          <a:off x="0" y="1945151"/>
          <a:ext cx="9325083" cy="82368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40209" y="1985360"/>
        <a:ext cx="9244665" cy="743262"/>
      </dsp:txXfrm>
    </dsp:sp>
    <dsp:sp modelId="{16D9ADA7-8535-4AEB-BEE2-A86D88A63B71}">
      <dsp:nvSpPr>
        <dsp:cNvPr id="0" name=""/>
        <dsp:cNvSpPr/>
      </dsp:nvSpPr>
      <dsp:spPr>
        <a:xfrm>
          <a:off x="0" y="2895551"/>
          <a:ext cx="9325083" cy="82368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40209" y="2935760"/>
        <a:ext cx="9244665" cy="743262"/>
      </dsp:txXfrm>
    </dsp:sp>
    <dsp:sp modelId="{ED028250-E1FC-4279-A963-61F228BC6058}">
      <dsp:nvSpPr>
        <dsp:cNvPr id="0" name=""/>
        <dsp:cNvSpPr/>
      </dsp:nvSpPr>
      <dsp:spPr>
        <a:xfrm>
          <a:off x="0" y="3719231"/>
          <a:ext cx="932508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7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3719231"/>
        <a:ext cx="9325083" cy="7286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3/27/2014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3/27/2014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629285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1249361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84187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127349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3366377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185344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06426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3991296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542075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2463914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3060656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4.xml"/><Relationship Id="rId4" Type="http://schemas.openxmlformats.org/officeDocument/2006/relationships/image" Target="../media/image10.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10.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82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26452276"/>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27/03/2014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9" y="6249663"/>
            <a:ext cx="7225287"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
        <p:nvSpPr>
          <p:cNvPr id="5" name="Slide Number Placeholder 4"/>
          <p:cNvSpPr>
            <a:spLocks noGrp="1"/>
          </p:cNvSpPr>
          <p:nvPr>
            <p:ph type="sldNum" sz="quarter" idx="11"/>
          </p:nvPr>
        </p:nvSpPr>
        <p:spPr>
          <a:xfrm>
            <a:off x="0" y="1272552"/>
            <a:ext cx="710922" cy="244533"/>
          </a:xfrm>
          <a:prstGeom prst="rect">
            <a:avLst/>
          </a:prstGeom>
        </p:spPr>
        <p:txBody>
          <a:bodyPr lIns="121760" tIns="60880" rIns="121760" bIns="60880"/>
          <a:lstStyle>
            <a:lvl1pPr>
              <a:defRPr/>
            </a:lvl1pPr>
          </a:lstStyle>
          <a:p>
            <a:pPr defTabSz="913337"/>
            <a:fld id="{8BAA82A5-D41F-40B6-864A-06BCCF57D3E7}" type="slidenum">
              <a:rPr lang="en-GB" sz="1900" smtClean="0">
                <a:solidFill>
                  <a:srgbClr val="505050"/>
                </a:solidFill>
              </a:rPr>
              <a:pPr defTabSz="91333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Tree>
    <p:extLst>
      <p:ext uri="{BB962C8B-B14F-4D97-AF65-F5344CB8AC3E}">
        <p14:creationId xmlns:p14="http://schemas.microsoft.com/office/powerpoint/2010/main" val="307268425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7009953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3" y="6249663"/>
            <a:ext cx="7225287"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
        <p:nvSpPr>
          <p:cNvPr id="5" name="Slide Number Placeholder 4"/>
          <p:cNvSpPr>
            <a:spLocks noGrp="1"/>
          </p:cNvSpPr>
          <p:nvPr>
            <p:ph type="sldNum" sz="quarter" idx="11"/>
          </p:nvPr>
        </p:nvSpPr>
        <p:spPr>
          <a:xfrm>
            <a:off x="0" y="1272546"/>
            <a:ext cx="710922" cy="244533"/>
          </a:xfrm>
          <a:prstGeom prst="rect">
            <a:avLst/>
          </a:prstGeom>
        </p:spPr>
        <p:txBody>
          <a:bodyPr lIns="121787" tIns="60893" rIns="121787" bIns="60893"/>
          <a:lstStyle>
            <a:lvl1pPr>
              <a:defRPr/>
            </a:lvl1pPr>
          </a:lstStyle>
          <a:p>
            <a:pPr defTabSz="913527"/>
            <a:fld id="{8BAA82A5-D41F-40B6-864A-06BCCF57D3E7}" type="slidenum">
              <a:rPr lang="en-GB" sz="1900" smtClean="0">
                <a:solidFill>
                  <a:srgbClr val="505050"/>
                </a:solidFill>
              </a:rPr>
              <a:pPr defTabSz="91352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Tree>
    <p:extLst>
      <p:ext uri="{BB962C8B-B14F-4D97-AF65-F5344CB8AC3E}">
        <p14:creationId xmlns:p14="http://schemas.microsoft.com/office/powerpoint/2010/main" val="1861939656"/>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6321635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12322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153027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627268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075434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432191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452397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76921984"/>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40072861"/>
      </p:ext>
    </p:extLst>
  </p:cSld>
  <p:clrMapOvr>
    <a:masterClrMapping/>
  </p:clrMapOvr>
  <p:transition spd="slow">
    <p:push/>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433109784"/>
      </p:ext>
    </p:extLst>
  </p:cSld>
  <p:clrMapOvr>
    <a:masterClrMapping/>
  </p:clrMapOvr>
  <p:transition spd="slow">
    <p:push/>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28121720"/>
      </p:ext>
    </p:extLst>
  </p:cSld>
  <p:clrMapOvr>
    <a:masterClrMapping/>
  </p:clrMapOvr>
  <p:transition spd="slow">
    <p:push dir="u"/>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2868848"/>
      </p:ext>
    </p:extLst>
  </p:cSld>
  <p:clrMapOvr>
    <a:masterClrMapping/>
  </p:clrMapOvr>
  <p:transition spd="slow">
    <p:push dir="u"/>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629586"/>
      </p:ext>
    </p:extLst>
  </p:cSld>
  <p:clrMapOvr>
    <a:masterClrMapping/>
  </p:clrMapOvr>
  <p:transition spd="slow">
    <p:push dir="u"/>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72139233"/>
      </p:ext>
    </p:extLst>
  </p:cSld>
  <p:clrMapOvr>
    <a:masterClrMapping/>
  </p:clrMapOvr>
  <p:transition spd="slow">
    <p:push dir="u"/>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225093623"/>
      </p:ext>
    </p:extLst>
  </p:cSld>
  <p:clrMapOvr>
    <a:masterClrMapping/>
  </p:clrMapOvr>
  <p:transition spd="slow">
    <p:push dir="u"/>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269757"/>
      </p:ext>
    </p:extLst>
  </p:cSld>
  <p:clrMapOvr>
    <a:masterClrMapping/>
  </p:clrMapOvr>
  <p:transition spd="slow">
    <p:push dir="u"/>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0186143"/>
      </p:ext>
    </p:extLst>
  </p:cSld>
  <p:clrMapOvr>
    <a:masterClrMapping/>
  </p:clrMapOvr>
  <p:transition spd="slow">
    <p:push dir="u"/>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50886196"/>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83548423"/>
      </p:ext>
    </p:extLst>
  </p:cSld>
  <p:clrMapOvr>
    <a:masterClrMapping/>
  </p:clrMapOvr>
  <p:transition spd="slow">
    <p:push dir="u"/>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66500328"/>
      </p:ext>
    </p:extLst>
  </p:cSld>
  <p:clrMapOvr>
    <a:masterClrMapping/>
  </p:clrMapOvr>
  <p:transition spd="slow">
    <p:push dir="u"/>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4263831696"/>
      </p:ext>
    </p:extLst>
  </p:cSld>
  <p:clrMapOvr>
    <a:masterClrMapping/>
  </p:clrMapOvr>
  <p:transition spd="slow">
    <p:push/>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4629954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8423361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204172415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51170794"/>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864" b="1"/>
            </a:lvl1pPr>
          </a:lstStyle>
          <a:p>
            <a:r>
              <a:rPr lang="en-US" dirty="0" smtClean="0"/>
              <a:t>Click to edit Master title style</a:t>
            </a:r>
            <a:endParaRPr lang="en-US" dirty="0"/>
          </a:p>
        </p:txBody>
      </p:sp>
    </p:spTree>
    <p:extLst>
      <p:ext uri="{BB962C8B-B14F-4D97-AF65-F5344CB8AC3E}">
        <p14:creationId xmlns:p14="http://schemas.microsoft.com/office/powerpoint/2010/main" val="24183471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669140898"/>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660" tIns="54304" rIns="108660" bIns="54304"/>
          <a:lstStyle>
            <a:lvl1pPr>
              <a:defRPr>
                <a:solidFill>
                  <a:srgbClr val="FFFFFF"/>
                </a:solidFill>
              </a:defRPr>
            </a:lvl1pPr>
          </a:lstStyle>
          <a:p>
            <a:pPr defTabSz="1108615"/>
            <a:fld id="{EEF83519-0986-6A4F-9867-35DB47F5FA02}" type="slidenum">
              <a:rPr lang="en-US" smtClean="0"/>
              <a:pPr defTabSz="1108615"/>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theme" Target="../theme/theme1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theme" Target="../theme/theme11.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theme" Target="../theme/theme12.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theme" Target="../theme/theme1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theme" Target="../theme/theme14.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7.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3960" r:id="rId10"/>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1764223"/>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9" r:id="rId24"/>
    <p:sldLayoutId id="2147484100" r:id="rId25"/>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4294967295" pos="5465">
          <p15:clr>
            <a:srgbClr val="F26B43"/>
          </p15:clr>
        </p15:guide>
        <p15:guide id="4294967295" orient="horz" pos="1847">
          <p15:clr>
            <a:srgbClr val="F26B43"/>
          </p15:clr>
        </p15:guide>
        <p15:guide id="4294967295" orient="horz" pos="2890">
          <p15:clr>
            <a:srgbClr val="F26B43"/>
          </p15:clr>
        </p15:guide>
        <p15:guide id="4294967295" orient="horz" pos="123">
          <p15:clr>
            <a:srgbClr val="F26B43"/>
          </p15:clr>
        </p15:guide>
        <p15:guide id="4294967295" pos="295">
          <p15:clr>
            <a:srgbClr val="F26B43"/>
          </p15:clr>
        </p15:guide>
        <p15:guide id="4294967295" orient="horz" pos="1892">
          <p15:clr>
            <a:srgbClr val="F26B43"/>
          </p15:clr>
        </p15:guide>
        <p15:guide id="4294967295" pos="1338">
          <p15:clr>
            <a:srgbClr val="F26B43"/>
          </p15:clr>
        </p15:guide>
        <p15:guide id="4294967295" pos="1292">
          <p15:clr>
            <a:srgbClr val="F26B43"/>
          </p15:clr>
        </p15:guide>
        <p15:guide id="4294967295" pos="2336">
          <p15:clr>
            <a:srgbClr val="F26B43"/>
          </p15:clr>
        </p15:guide>
        <p15:guide id="4294967295" pos="2381">
          <p15:clr>
            <a:srgbClr val="F26B43"/>
          </p15:clr>
        </p15:guide>
        <p15:guide id="4294967295" orient="horz" pos="849">
          <p15:clr>
            <a:srgbClr val="F26B43"/>
          </p15:clr>
        </p15:guide>
        <p15:guide id="4294967295" pos="2880">
          <p15:clr>
            <a:srgbClr val="F26B43"/>
          </p15:clr>
        </p15:guide>
        <p15:guide id="4294967295" pos="4422">
          <p15:clr>
            <a:srgbClr val="F26B43"/>
          </p15:clr>
        </p15:guide>
        <p15:guide id="4294967295" pos="3424">
          <p15:clr>
            <a:srgbClr val="F26B43"/>
          </p15:clr>
        </p15:guide>
        <p15:guide id="4294967295" pos="3379">
          <p15:clr>
            <a:srgbClr val="F26B43"/>
          </p15:clr>
        </p15:guide>
        <p15:guide id="4294967295" pos="44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27/03/2014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50" r:id="rId10"/>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 Id="rId4" Type="http://schemas.openxmlformats.org/officeDocument/2006/relationships/hyperlink" Target="http://fsharpforfunandprofit.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worldbank.org/data"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youtube.com/watch?v=jtNyFMp4NAg" TargetMode="External"/><Relationship Id="rId2" Type="http://schemas.openxmlformats.org/officeDocument/2006/relationships/hyperlink" Target="http://fcell.io/" TargetMode="Externa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5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www.youtube.com/watch?v=m7-9QCKMDrw" TargetMode="External"/><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9.xml"/><Relationship Id="rId4" Type="http://schemas.openxmlformats.org/officeDocument/2006/relationships/hyperlink" Target="http://fsharp.org/video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7.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6.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2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9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4.xml"/></Relationships>
</file>

<file path=ppt/slides/_rels/slide9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200" spc="0" dirty="0"/>
              <a:t>Scalable Integration of Heterogeneous Financial Data and </a:t>
            </a:r>
            <a:r>
              <a:rPr lang="en-GB" sz="3200" spc="0" dirty="0" smtClean="0"/>
              <a:t>Functional Programming</a:t>
            </a:r>
            <a:endParaRPr lang="en-GB" sz="3200" spc="0" dirty="0"/>
          </a:p>
          <a:p>
            <a:pPr>
              <a:lnSpc>
                <a:spcPct val="120000"/>
              </a:lnSpc>
            </a:pPr>
            <a:r>
              <a:rPr lang="en-GB" sz="1800" spc="0" dirty="0"/>
              <a:t>A world of financial </a:t>
            </a:r>
            <a:r>
              <a:rPr lang="en-GB" sz="1800" spc="0" dirty="0" smtClean="0"/>
              <a:t>data, </a:t>
            </a:r>
            <a:r>
              <a:rPr lang="en-GB" sz="1800" spc="0" dirty="0"/>
              <a:t>at your fingertips</a:t>
            </a:r>
            <a:endParaRPr lang="en-US" sz="1600" spc="0" dirty="0"/>
          </a:p>
        </p:txBody>
      </p:sp>
      <p:sp>
        <p:nvSpPr>
          <p:cNvPr id="2" name="Text Placeholder 1"/>
          <p:cNvSpPr>
            <a:spLocks noGrp="1"/>
          </p:cNvSpPr>
          <p:nvPr>
            <p:ph type="body" sz="quarter" idx="11"/>
          </p:nvPr>
        </p:nvSpPr>
        <p:spPr/>
        <p:txBody>
          <a:bodyPr>
            <a:normAutofit/>
          </a:bodyPr>
          <a:lstStyle/>
          <a:p>
            <a:endParaRPr lang="en-GB" dirty="0" smtClean="0"/>
          </a:p>
          <a:p>
            <a:r>
              <a:rPr lang="en-GB" sz="2300" dirty="0" err="1"/>
              <a:t>Dr.</a:t>
            </a:r>
            <a:r>
              <a:rPr lang="en-GB" sz="2300" dirty="0"/>
              <a:t> Don Syme</a:t>
            </a:r>
          </a:p>
          <a:p>
            <a:r>
              <a:rPr lang="en-GB" sz="2300" dirty="0"/>
              <a:t>Principal Researcher, Microsoft </a:t>
            </a:r>
            <a:r>
              <a:rPr lang="en-GB" sz="2300" dirty="0" smtClean="0"/>
              <a:t>Research</a:t>
            </a:r>
            <a:endParaRPr lang="en-GB" sz="23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624" tIns="54285" rIns="108624" bIns="54285" rtlCol="0" anchor="ctr"/>
          <a:lstStyle/>
          <a:p>
            <a:pPr algn="ctr"/>
            <a:endParaRPr lang="en-GB"/>
          </a:p>
        </p:txBody>
      </p:sp>
      <p:sp>
        <p:nvSpPr>
          <p:cNvPr id="2" name="Title 1"/>
          <p:cNvSpPr>
            <a:spLocks noGrp="1"/>
          </p:cNvSpPr>
          <p:nvPr>
            <p:ph type="title"/>
          </p:nvPr>
        </p:nvSpPr>
        <p:spPr>
          <a:xfrm>
            <a:off x="519045" y="228654"/>
            <a:ext cx="11147562" cy="1523494"/>
          </a:xfrm>
        </p:spPr>
        <p:txBody>
          <a:bodyPr/>
          <a:lstStyle/>
          <a:p>
            <a:r>
              <a:rPr lang="en-GB" dirty="0" smtClean="0"/>
              <a:t>The financial data plumber’s perspective	</a:t>
            </a:r>
            <a:endParaRPr lang="en-GB" dirty="0"/>
          </a:p>
        </p:txBody>
      </p:sp>
      <p:sp>
        <p:nvSpPr>
          <p:cNvPr id="3" name="Content Placeholder 2"/>
          <p:cNvSpPr>
            <a:spLocks noGrp="1"/>
          </p:cNvSpPr>
          <p:nvPr>
            <p:ph idx="1"/>
          </p:nvPr>
        </p:nvSpPr>
        <p:spPr>
          <a:xfrm>
            <a:off x="609362" y="1600575"/>
            <a:ext cx="6635935" cy="5024452"/>
          </a:xfrm>
        </p:spPr>
        <p:txBody>
          <a:bodyPr/>
          <a:lstStyle/>
          <a:p>
            <a:r>
              <a:rPr lang="en-GB" dirty="0" smtClean="0"/>
              <a:t>Languages do not integrate information</a:t>
            </a:r>
          </a:p>
          <a:p>
            <a:pPr lvl="1"/>
            <a:r>
              <a:rPr lang="en-GB" sz="3200" dirty="0"/>
              <a:t>Weakly typed</a:t>
            </a:r>
          </a:p>
          <a:p>
            <a:pPr lvl="1"/>
            <a:r>
              <a:rPr lang="en-GB" sz="3200" dirty="0"/>
              <a:t>Not at scale</a:t>
            </a:r>
          </a:p>
          <a:p>
            <a:pPr lvl="1"/>
            <a:r>
              <a:rPr lang="en-GB" sz="3200" dirty="0"/>
              <a:t>Non-intuitive</a:t>
            </a:r>
          </a:p>
          <a:p>
            <a:pPr lvl="1"/>
            <a:r>
              <a:rPr lang="en-GB" sz="3200" dirty="0"/>
              <a:t>Not simple</a:t>
            </a:r>
          </a:p>
          <a:p>
            <a:pPr lvl="1"/>
            <a:r>
              <a:rPr lang="en-GB" sz="3200" dirty="0"/>
              <a:t>Disorganised</a:t>
            </a:r>
          </a:p>
          <a:p>
            <a:pPr lvl="1"/>
            <a:r>
              <a:rPr lang="en-GB" sz="3200" dirty="0"/>
              <a:t>Static</a:t>
            </a:r>
          </a:p>
          <a:p>
            <a:pPr lvl="1"/>
            <a:r>
              <a:rPr lang="en-GB" sz="3200"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75" y="1701256"/>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437590"/>
          </a:xfrm>
        </p:spPr>
        <p:txBody>
          <a:bodyPr/>
          <a:lstStyle/>
          <a:p>
            <a:pPr algn="ctr"/>
            <a:r>
              <a:rPr lang="en-GB" sz="4800" dirty="0" smtClean="0"/>
              <a:t>We </a:t>
            </a:r>
            <a:r>
              <a:rPr lang="en-GB" sz="4800" dirty="0"/>
              <a:t>need to bring </a:t>
            </a:r>
            <a:r>
              <a:rPr lang="en-GB" sz="4800" dirty="0" smtClean="0"/>
              <a:t>information </a:t>
            </a:r>
            <a:r>
              <a:rPr lang="en-GB" sz="4800" b="1" dirty="0"/>
              <a:t>into</a:t>
            </a:r>
            <a:r>
              <a:rPr lang="en-GB" sz="4800" dirty="0"/>
              <a:t> </a:t>
            </a:r>
            <a:r>
              <a:rPr lang="en-GB" sz="4800" dirty="0" smtClean="0"/>
              <a:t>our </a:t>
            </a:r>
            <a:br>
              <a:rPr lang="en-GB" sz="4800" dirty="0" smtClean="0"/>
            </a:br>
            <a:r>
              <a:rPr lang="en-GB" sz="4800" dirty="0" smtClean="0"/>
              <a:t>“data </a:t>
            </a:r>
            <a:r>
              <a:rPr lang="en-GB" sz="4800" dirty="0" smtClean="0"/>
              <a:t>rich” </a:t>
            </a:r>
            <a:r>
              <a:rPr lang="en-GB" sz="4800" dirty="0" smtClean="0"/>
              <a:t>languages…</a:t>
            </a:r>
            <a:r>
              <a:rPr lang="en-GB" sz="4800" dirty="0"/>
              <a:t/>
            </a:r>
            <a:br>
              <a:rPr lang="en-GB" sz="4800" dirty="0"/>
            </a:br>
            <a:r>
              <a:rPr lang="en-GB" sz="4800" dirty="0"/>
              <a:t/>
            </a:r>
            <a:br>
              <a:rPr lang="en-GB" sz="4800" dirty="0"/>
            </a:br>
            <a:r>
              <a:rPr lang="en-GB" sz="3200" dirty="0"/>
              <a:t>At </a:t>
            </a:r>
            <a:r>
              <a:rPr lang="en-GB" sz="3200" b="1" dirty="0"/>
              <a:t>market-scale, in-cloud or </a:t>
            </a:r>
            <a:r>
              <a:rPr lang="en-GB" sz="3200" b="1" dirty="0" err="1"/>
              <a:t>on-premise</a:t>
            </a:r>
            <a:r>
              <a:rPr lang="en-GB" sz="3200" dirty="0"/>
              <a:t>, </a:t>
            </a:r>
            <a:r>
              <a:rPr lang="en-GB" sz="3200" b="1" dirty="0"/>
              <a:t>strongly tooled</a:t>
            </a:r>
            <a:r>
              <a:rPr lang="en-GB" sz="3200" dirty="0"/>
              <a:t>, </a:t>
            </a:r>
            <a:r>
              <a:rPr lang="en-GB" sz="3200" b="1" dirty="0"/>
              <a:t>strongly typed</a:t>
            </a:r>
            <a:endParaRPr lang="en-GB" sz="4800"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2491778"/>
            <a:ext cx="11171635" cy="1523494"/>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607860" y="4691343"/>
            <a:ext cx="11171635" cy="7755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report </a:t>
            </a:r>
          </a:p>
          <a:p>
            <a:r>
              <a:rPr lang="en-GB" sz="2800" dirty="0" smtClean="0">
                <a:latin typeface="Candara" pitchFamily="34" charset="0"/>
              </a:rPr>
              <a:t>“</a:t>
            </a:r>
            <a:r>
              <a:rPr lang="en-GB" sz="2800" dirty="0" smtClean="0">
                <a:latin typeface="Candara" pitchFamily="34" charset="0"/>
                <a:hlinkClick r:id="rId2"/>
              </a:rPr>
              <a:t>Strongly Typed Language Support for Internet-Scale Information Spaces</a:t>
            </a:r>
            <a:r>
              <a:rPr lang="en-GB" sz="2800" dirty="0" smtClean="0">
                <a:latin typeface="Candara" pitchFamily="34" charset="0"/>
              </a:rPr>
              <a:t>”</a:t>
            </a:r>
            <a:endParaRPr lang="en-GB" sz="2800" b="1" dirty="0">
              <a:latin typeface="Candara" pitchFamily="34" charset="0"/>
            </a:endParaRPr>
          </a:p>
        </p:txBody>
      </p:sp>
      <p:sp>
        <p:nvSpPr>
          <p:cNvPr id="4" name="Title 1"/>
          <p:cNvSpPr txBox="1">
            <a:spLocks/>
          </p:cNvSpPr>
          <p:nvPr/>
        </p:nvSpPr>
        <p:spPr>
          <a:xfrm>
            <a:off x="607861" y="758513"/>
            <a:ext cx="11171635" cy="757306"/>
          </a:xfrm>
          <a:prstGeom prst="rect">
            <a:avLst/>
          </a:prstGeom>
        </p:spPr>
        <p:txBody>
          <a:bodyPr vert="horz" wrap="square" lIns="0" tIns="0" rIns="0" bIns="0" rtlCol="0" anchor="t">
            <a:spAutoFit/>
          </a:bodyPr>
          <a:lstStyle>
            <a:lvl1pPr algn="ctr"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mtClean="0"/>
              <a:t>But before we get into that…</a:t>
            </a:r>
            <a:endParaRPr lang="en-GB" b="1" dirty="0"/>
          </a:p>
        </p:txBody>
      </p:sp>
    </p:spTree>
    <p:extLst>
      <p:ext uri="{BB962C8B-B14F-4D97-AF65-F5344CB8AC3E}">
        <p14:creationId xmlns:p14="http://schemas.microsoft.com/office/powerpoint/2010/main" val="218903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A bit about F#....</a:t>
            </a:r>
            <a:endParaRPr lang="en-GB" b="1" dirty="0"/>
          </a:p>
        </p:txBody>
      </p:sp>
    </p:spTree>
    <p:extLst>
      <p:ext uri="{BB962C8B-B14F-4D97-AF65-F5344CB8AC3E}">
        <p14:creationId xmlns:p14="http://schemas.microsoft.com/office/powerpoint/2010/main" val="131321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091342"/>
          </a:xfrm>
        </p:spPr>
        <p:txBody>
          <a:bodyPr/>
          <a:lstStyle/>
          <a:p>
            <a:pPr algn="ctr"/>
            <a:r>
              <a:rPr lang="en-GB" dirty="0" smtClean="0">
                <a:latin typeface="Segoe Light" charset="0"/>
              </a:rPr>
              <a:t>F# is </a:t>
            </a:r>
            <a:r>
              <a:rPr lang="en-GB" dirty="0" smtClean="0">
                <a:solidFill>
                  <a:schemeClr val="accent5"/>
                </a:solidFill>
                <a:latin typeface="Segoe Light" charset="0"/>
              </a:rPr>
              <a:t>free</a:t>
            </a:r>
            <a:r>
              <a:rPr lang="en-GB" dirty="0" smtClean="0">
                <a:latin typeface="Segoe Light" charset="0"/>
              </a:rPr>
              <a:t>, </a:t>
            </a:r>
            <a:r>
              <a:rPr lang="en-GB" dirty="0" smtClean="0">
                <a:solidFill>
                  <a:schemeClr val="accent5"/>
                </a:solidFill>
                <a:latin typeface="Segoe Light" charset="0"/>
              </a:rPr>
              <a:t>open </a:t>
            </a:r>
            <a:r>
              <a:rPr lang="en-GB" dirty="0" smtClean="0">
                <a:solidFill>
                  <a:schemeClr val="accent5"/>
                </a:solidFill>
                <a:latin typeface="Segoe Light" charset="0"/>
              </a:rPr>
              <a:t>source</a:t>
            </a:r>
            <a:r>
              <a:rPr lang="en-GB" dirty="0" smtClean="0">
                <a:latin typeface="Segoe Light" charset="0"/>
              </a:rPr>
              <a:t>, </a:t>
            </a:r>
            <a:r>
              <a:rPr lang="en-GB" dirty="0" smtClean="0">
                <a:solidFill>
                  <a:schemeClr val="accent5"/>
                </a:solidFill>
                <a:latin typeface="Segoe Light" charset="0"/>
              </a:rPr>
              <a:t>cross platform</a:t>
            </a:r>
            <a:r>
              <a:rPr lang="en-GB" dirty="0" smtClean="0">
                <a:latin typeface="Segoe Light" charset="0"/>
              </a:rPr>
              <a:t/>
            </a:r>
            <a:br>
              <a:rPr lang="en-GB" dirty="0" smtClean="0">
                <a:latin typeface="Segoe Light" charset="0"/>
              </a:rPr>
            </a:br>
            <a:r>
              <a:rPr lang="en-GB" sz="4800" dirty="0"/>
              <a:t/>
            </a:r>
            <a:br>
              <a:rPr lang="en-GB" sz="4800" dirty="0"/>
            </a:br>
            <a:r>
              <a:rPr lang="en-GB" sz="4800" dirty="0" smtClean="0">
                <a:hlinkClick r:id="rId2"/>
              </a:rPr>
              <a:t>fsharp.org</a:t>
            </a:r>
            <a:endParaRPr lang="en-GB" b="1" dirty="0"/>
          </a:p>
        </p:txBody>
      </p:sp>
    </p:spTree>
    <p:extLst>
      <p:ext uri="{BB962C8B-B14F-4D97-AF65-F5344CB8AC3E}">
        <p14:creationId xmlns:p14="http://schemas.microsoft.com/office/powerpoint/2010/main" val="1415295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105192"/>
          </a:xfrm>
        </p:spPr>
        <p:txBody>
          <a:bodyPr/>
          <a:lstStyle/>
          <a:p>
            <a:pPr algn="ctr"/>
            <a:r>
              <a:rPr lang="en-GB" sz="5400" dirty="0" smtClean="0">
                <a:latin typeface="Segoe Light" charset="0"/>
              </a:rPr>
              <a:t>F# </a:t>
            </a:r>
            <a:r>
              <a:rPr lang="en-GB" sz="5400" dirty="0" smtClean="0">
                <a:latin typeface="Segoe Light" charset="0"/>
              </a:rPr>
              <a:t>is a </a:t>
            </a:r>
            <a:r>
              <a:rPr lang="en-GB" sz="5400" dirty="0" smtClean="0">
                <a:solidFill>
                  <a:schemeClr val="accent5"/>
                </a:solidFill>
                <a:latin typeface="Segoe Light" charset="0"/>
              </a:rPr>
              <a:t>programming language </a:t>
            </a:r>
            <a:r>
              <a:rPr lang="en-GB" sz="5400" dirty="0" smtClean="0">
                <a:latin typeface="Segoe Light" charset="0"/>
              </a:rPr>
              <a:t/>
            </a:r>
            <a:br>
              <a:rPr lang="en-GB" sz="5400" dirty="0" smtClean="0">
                <a:latin typeface="Segoe Light" charset="0"/>
              </a:rPr>
            </a:br>
            <a:r>
              <a:rPr lang="en-GB" sz="4400" dirty="0"/>
              <a:t/>
            </a:r>
            <a:br>
              <a:rPr lang="en-GB" sz="4400" dirty="0"/>
            </a:br>
            <a:endParaRPr lang="en-GB" sz="5400" b="1" dirty="0"/>
          </a:p>
        </p:txBody>
      </p:sp>
    </p:spTree>
    <p:extLst>
      <p:ext uri="{BB962C8B-B14F-4D97-AF65-F5344CB8AC3E}">
        <p14:creationId xmlns:p14="http://schemas.microsoft.com/office/powerpoint/2010/main" val="202579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pPr algn="ctr"/>
            <a:r>
              <a:rPr lang="en-GB" sz="5400" dirty="0" smtClean="0">
                <a:latin typeface="Segoe Light" charset="0"/>
              </a:rPr>
              <a:t>F# is </a:t>
            </a:r>
            <a:r>
              <a:rPr lang="en-GB" sz="5400" dirty="0" smtClean="0">
                <a:latin typeface="Segoe Light" charset="0"/>
              </a:rPr>
              <a:t>a </a:t>
            </a:r>
            <a:r>
              <a:rPr lang="en-GB" sz="5400" dirty="0" smtClean="0">
                <a:solidFill>
                  <a:schemeClr val="accent5"/>
                </a:solidFill>
                <a:latin typeface="Segoe Light" charset="0"/>
              </a:rPr>
              <a:t>functional-first</a:t>
            </a:r>
            <a:r>
              <a:rPr lang="en-GB" sz="5400" dirty="0" smtClean="0">
                <a:latin typeface="Segoe Light" charset="0"/>
              </a:rPr>
              <a:t> programming language </a:t>
            </a:r>
            <a:br>
              <a:rPr lang="en-GB" sz="5400" dirty="0" smtClean="0">
                <a:latin typeface="Segoe Light" charset="0"/>
              </a:rPr>
            </a:br>
            <a:r>
              <a:rPr lang="en-GB" sz="4400" dirty="0"/>
              <a:t/>
            </a:r>
            <a:br>
              <a:rPr lang="en-GB" sz="4400" dirty="0"/>
            </a:br>
            <a:endParaRPr lang="en-GB" sz="5400" b="1" dirty="0"/>
          </a:p>
        </p:txBody>
      </p:sp>
    </p:spTree>
    <p:extLst>
      <p:ext uri="{BB962C8B-B14F-4D97-AF65-F5344CB8AC3E}">
        <p14:creationId xmlns:p14="http://schemas.microsoft.com/office/powerpoint/2010/main" val="8929122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r>
              <a:rPr lang="en-GB" sz="5400" dirty="0" smtClean="0"/>
              <a:t>F# is </a:t>
            </a:r>
            <a:r>
              <a:rPr lang="en-GB" sz="5400" dirty="0" smtClean="0"/>
              <a:t>a </a:t>
            </a:r>
            <a:r>
              <a:rPr lang="en-GB" sz="5400" dirty="0" smtClean="0">
                <a:solidFill>
                  <a:schemeClr val="accent5"/>
                </a:solidFill>
              </a:rPr>
              <a:t>succinct, interoperable, efficient, </a:t>
            </a:r>
            <a:r>
              <a:rPr lang="en-GB" sz="5400" dirty="0" smtClean="0">
                <a:solidFill>
                  <a:schemeClr val="accent5"/>
                </a:solidFill>
              </a:rPr>
              <a:t>strongly-typed</a:t>
            </a:r>
            <a:r>
              <a:rPr lang="en-GB" sz="5400" dirty="0" smtClean="0"/>
              <a:t> programming </a:t>
            </a:r>
            <a:r>
              <a:rPr lang="en-GB" sz="5400" dirty="0" smtClean="0"/>
              <a:t>language </a:t>
            </a:r>
            <a:br>
              <a:rPr lang="en-GB" sz="5400" dirty="0" smtClean="0"/>
            </a:br>
            <a:r>
              <a:rPr lang="en-GB" sz="4400" dirty="0"/>
              <a:t/>
            </a:r>
            <a:br>
              <a:rPr lang="en-GB" sz="4400" dirty="0"/>
            </a:br>
            <a:endParaRPr lang="en-GB" sz="5400" b="1" dirty="0"/>
          </a:p>
        </p:txBody>
      </p:sp>
    </p:spTree>
    <p:extLst>
      <p:ext uri="{BB962C8B-B14F-4D97-AF65-F5344CB8AC3E}">
        <p14:creationId xmlns:p14="http://schemas.microsoft.com/office/powerpoint/2010/main" val="2524538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853089"/>
          </a:xfrm>
        </p:spPr>
        <p:txBody>
          <a:bodyPr/>
          <a:lstStyle/>
          <a:p>
            <a:r>
              <a:rPr lang="en-GB" sz="5400" dirty="0" smtClean="0"/>
              <a:t>F# is </a:t>
            </a:r>
            <a:r>
              <a:rPr lang="en-GB" sz="5400" dirty="0" smtClean="0"/>
              <a:t>a </a:t>
            </a:r>
            <a:r>
              <a:rPr lang="en-GB" sz="5400" dirty="0" smtClean="0"/>
              <a:t>programming </a:t>
            </a:r>
            <a:r>
              <a:rPr lang="en-GB" sz="5400" dirty="0" smtClean="0"/>
              <a:t>language </a:t>
            </a:r>
            <a:r>
              <a:rPr lang="en-GB" sz="5400" dirty="0" smtClean="0">
                <a:solidFill>
                  <a:schemeClr val="accent5"/>
                </a:solidFill>
              </a:rPr>
              <a:t>with scalable, seamless data interoperability</a:t>
            </a:r>
            <a:r>
              <a:rPr lang="en-GB" sz="5400" dirty="0" smtClean="0"/>
              <a:t/>
            </a:r>
            <a:br>
              <a:rPr lang="en-GB" sz="5400" dirty="0" smtClean="0"/>
            </a:br>
            <a:r>
              <a:rPr lang="en-GB" sz="4400" dirty="0"/>
              <a:t/>
            </a:r>
            <a:br>
              <a:rPr lang="en-GB" sz="4400" dirty="0"/>
            </a:br>
            <a:endParaRPr lang="en-GB" sz="5400" b="1" dirty="0"/>
          </a:p>
        </p:txBody>
      </p:sp>
    </p:spTree>
    <p:extLst>
      <p:ext uri="{BB962C8B-B14F-4D97-AF65-F5344CB8AC3E}">
        <p14:creationId xmlns:p14="http://schemas.microsoft.com/office/powerpoint/2010/main" val="894693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3998" b="0" dirty="0">
                <a:solidFill>
                  <a:schemeClr val="accent5"/>
                </a:solidFill>
                <a:latin typeface="Andy" panose="03080602030302030203" pitchFamily="66" charset="0"/>
              </a:rPr>
              <a:t>"Functional-first </a:t>
            </a:r>
            <a:r>
              <a:rPr lang="en-GB" sz="3998" b="0" dirty="0">
                <a:solidFill>
                  <a:schemeClr val="accent5"/>
                </a:solidFill>
                <a:latin typeface="Andy" panose="03080602030302030203" pitchFamily="66" charset="0"/>
              </a:rPr>
              <a:t>programming </a:t>
            </a:r>
            <a:r>
              <a:rPr lang="en-GB" sz="3998" dirty="0">
                <a:latin typeface="Andy" panose="03080602030302030203" pitchFamily="66" charset="0"/>
              </a:rPr>
              <a:t>is a general-purpose programming technique particularly suited to tasks where </a:t>
            </a:r>
            <a:r>
              <a:rPr lang="en-GB" sz="3998" dirty="0">
                <a:solidFill>
                  <a:schemeClr val="accent5"/>
                </a:solidFill>
                <a:latin typeface="Andy" panose="03080602030302030203" pitchFamily="66" charset="0"/>
              </a:rPr>
              <a:t>Time-to-deployment</a:t>
            </a:r>
            <a:r>
              <a:rPr lang="en-GB" sz="3998" dirty="0">
                <a:latin typeface="Andy" panose="03080602030302030203" pitchFamily="66" charset="0"/>
              </a:rPr>
              <a:t>, </a:t>
            </a:r>
            <a:r>
              <a:rPr lang="en-GB" sz="3998" dirty="0">
                <a:solidFill>
                  <a:schemeClr val="accent5"/>
                </a:solidFill>
                <a:latin typeface="Andy" panose="03080602030302030203" pitchFamily="66" charset="0"/>
              </a:rPr>
              <a:t>Efficiency</a:t>
            </a:r>
            <a:r>
              <a:rPr lang="en-GB" sz="3998" dirty="0">
                <a:latin typeface="Andy" panose="03080602030302030203" pitchFamily="66" charset="0"/>
              </a:rPr>
              <a:t>, </a:t>
            </a:r>
            <a:r>
              <a:rPr lang="en-GB" sz="3998" dirty="0">
                <a:solidFill>
                  <a:schemeClr val="accent5"/>
                </a:solidFill>
                <a:latin typeface="Andy" panose="03080602030302030203" pitchFamily="66" charset="0"/>
              </a:rPr>
              <a:t>Correctness</a:t>
            </a:r>
            <a:r>
              <a:rPr lang="en-GB" sz="3998" dirty="0">
                <a:latin typeface="Andy" panose="03080602030302030203" pitchFamily="66" charset="0"/>
              </a:rPr>
              <a:t> and </a:t>
            </a:r>
            <a:r>
              <a:rPr lang="en-GB" sz="3998" dirty="0">
                <a:solidFill>
                  <a:schemeClr val="accent5"/>
                </a:solidFill>
                <a:latin typeface="Andy" panose="03080602030302030203" pitchFamily="66" charset="0"/>
              </a:rPr>
              <a:t>Taming Complexity</a:t>
            </a:r>
            <a:r>
              <a:rPr lang="en-GB" sz="3998" dirty="0">
                <a:latin typeface="Andy" panose="03080602030302030203" pitchFamily="66" charset="0"/>
              </a:rPr>
              <a:t> dominate</a:t>
            </a:r>
            <a:r>
              <a:rPr lang="en-GB" sz="3998" dirty="0">
                <a:latin typeface="Andy" panose="03080602030302030203" pitchFamily="66" charset="0"/>
              </a:rPr>
              <a:t>." </a:t>
            </a:r>
            <a:endParaRPr lang="en-GB" sz="3998" dirty="0">
              <a:solidFill>
                <a:schemeClr val="tx1"/>
              </a:solidFill>
              <a:latin typeface="Andy" panose="03080602030302030203" pitchFamily="66" charset="0"/>
            </a:endParaRPr>
          </a:p>
        </p:txBody>
      </p:sp>
    </p:spTree>
    <p:extLst>
      <p:ext uri="{BB962C8B-B14F-4D97-AF65-F5344CB8AC3E}">
        <p14:creationId xmlns:p14="http://schemas.microsoft.com/office/powerpoint/2010/main" val="31706663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4398127"/>
          </a:xfrm>
        </p:spPr>
        <p:txBody>
          <a:bodyPr/>
          <a:lstStyle/>
          <a:p>
            <a:r>
              <a:rPr lang="en-GB" dirty="0" smtClean="0"/>
              <a:t>The “Information Rich Programming” Problem</a:t>
            </a:r>
          </a:p>
          <a:p>
            <a:pPr lvl="1"/>
            <a:r>
              <a:rPr lang="en-GB" dirty="0" smtClean="0"/>
              <a:t>- broadly conceived</a:t>
            </a:r>
          </a:p>
          <a:p>
            <a:pPr lvl="1"/>
            <a:r>
              <a:rPr lang="en-GB" dirty="0" smtClean="0"/>
              <a:t>- and for financial data specifically </a:t>
            </a:r>
          </a:p>
          <a:p>
            <a:endParaRPr lang="en-GB" sz="2400" dirty="0"/>
          </a:p>
          <a:p>
            <a:r>
              <a:rPr lang="en-GB" dirty="0" smtClean="0"/>
              <a:t>A bit about F# </a:t>
            </a:r>
          </a:p>
          <a:p>
            <a:endParaRPr lang="en-GB" sz="1800" dirty="0"/>
          </a:p>
          <a:p>
            <a:r>
              <a:rPr lang="en-GB" dirty="0" smtClean="0"/>
              <a:t>Applying F# scalable data/metadata integration techniques to financial data integration</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3998" dirty="0">
                <a:solidFill>
                  <a:schemeClr val="accent5"/>
                </a:solidFill>
                <a:latin typeface="Andy" panose="03080602030302030203" pitchFamily="66" charset="0"/>
              </a:rPr>
              <a:t>"Examples </a:t>
            </a:r>
            <a:r>
              <a:rPr lang="en-GB" sz="3998" dirty="0">
                <a:latin typeface="Andy" panose="03080602030302030203" pitchFamily="66" charset="0"/>
              </a:rPr>
              <a:t>include </a:t>
            </a:r>
            <a:r>
              <a:rPr lang="en-GB" sz="3998" dirty="0" smtClean="0">
                <a:latin typeface="Andy" panose="03080602030302030203" pitchFamily="66" charset="0"/>
              </a:rPr>
              <a:t>executable financial models, market simulators, ETL </a:t>
            </a:r>
            <a:r>
              <a:rPr lang="en-GB" sz="3998" dirty="0">
                <a:latin typeface="Andy" panose="03080602030302030203" pitchFamily="66" charset="0"/>
              </a:rPr>
              <a:t>pipelines, </a:t>
            </a:r>
            <a:r>
              <a:rPr lang="en-GB" sz="3998" dirty="0" smtClean="0">
                <a:latin typeface="Andy" panose="03080602030302030203" pitchFamily="66" charset="0"/>
              </a:rPr>
              <a:t>general data-manipulation</a:t>
            </a:r>
            <a:r>
              <a:rPr lang="en-GB" sz="3998" dirty="0">
                <a:latin typeface="Andy" panose="03080602030302030203" pitchFamily="66" charset="0"/>
              </a:rPr>
              <a:t>, calculation engines, </a:t>
            </a:r>
            <a:r>
              <a:rPr lang="en-GB" sz="3998" dirty="0">
                <a:latin typeface="Andy" panose="03080602030302030203" pitchFamily="66" charset="0"/>
              </a:rPr>
              <a:t>service implementation, programmatic </a:t>
            </a:r>
            <a:r>
              <a:rPr lang="en-GB" sz="3998" dirty="0" err="1" smtClean="0">
                <a:latin typeface="Andy" panose="03080602030302030203" pitchFamily="66" charset="0"/>
              </a:rPr>
              <a:t>Uis</a:t>
            </a:r>
            <a:r>
              <a:rPr lang="en-GB" sz="3998" dirty="0" smtClean="0">
                <a:latin typeface="Andy" panose="03080602030302030203" pitchFamily="66" charset="0"/>
              </a:rPr>
              <a:t>, machine-learning </a:t>
            </a:r>
            <a:r>
              <a:rPr lang="en-GB" sz="3998" dirty="0">
                <a:latin typeface="Andy" panose="03080602030302030203" pitchFamily="66" charset="0"/>
              </a:rPr>
              <a:t>and data science. </a:t>
            </a:r>
            <a:br>
              <a:rPr lang="en-GB" sz="3998" dirty="0">
                <a:latin typeface="Andy" panose="03080602030302030203" pitchFamily="66" charset="0"/>
              </a:rPr>
            </a:br>
            <a:r>
              <a:rPr lang="en-GB" sz="3998" dirty="0">
                <a:latin typeface="Andy" panose="03080602030302030203" pitchFamily="66" charset="0"/>
              </a:rPr>
              <a:t/>
            </a:r>
            <a:br>
              <a:rPr lang="en-GB" sz="3998" dirty="0">
                <a:latin typeface="Andy" panose="03080602030302030203" pitchFamily="66" charset="0"/>
              </a:rPr>
            </a:br>
            <a:r>
              <a:rPr lang="en-GB" sz="3998" dirty="0">
                <a:latin typeface="Andy" panose="03080602030302030203" pitchFamily="66" charset="0"/>
              </a:rPr>
              <a:t>While these problems can be solved using other programming paradigms, </a:t>
            </a:r>
            <a:r>
              <a:rPr lang="en-GB" sz="3998" dirty="0">
                <a:solidFill>
                  <a:schemeClr val="accent5"/>
                </a:solidFill>
                <a:latin typeface="Andy" panose="03080602030302030203" pitchFamily="66" charset="0"/>
              </a:rPr>
              <a:t>they are particularly amenable to functional-first programming</a:t>
            </a:r>
            <a:r>
              <a:rPr lang="en-GB" sz="3998" dirty="0">
                <a:latin typeface="Andy" panose="03080602030302030203" pitchFamily="66" charset="0"/>
              </a:rPr>
              <a:t>." </a:t>
            </a:r>
            <a:endParaRPr lang="en-GB" sz="3998" dirty="0">
              <a:solidFill>
                <a:schemeClr val="tx1"/>
              </a:solidFill>
              <a:latin typeface="Andy" panose="03080602030302030203" pitchFamily="66" charset="0"/>
            </a:endParaRPr>
          </a:p>
        </p:txBody>
      </p:sp>
    </p:spTree>
    <p:extLst>
      <p:ext uri="{BB962C8B-B14F-4D97-AF65-F5344CB8AC3E}">
        <p14:creationId xmlns:p14="http://schemas.microsoft.com/office/powerpoint/2010/main" val="214274260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996"/>
            <a:ext cx="10789877" cy="1522898"/>
          </a:xfrm>
        </p:spPr>
        <p:txBody>
          <a:bodyPr/>
          <a:lstStyle/>
          <a:p>
            <a:r>
              <a:rPr lang="en-GB" sz="4398" dirty="0">
                <a:latin typeface="Andy" panose="03080602030302030203" pitchFamily="66" charset="0"/>
              </a:rPr>
              <a:t>Functional-first programming uses </a:t>
            </a:r>
            <a:r>
              <a:rPr lang="en-GB" sz="4398" dirty="0">
                <a:solidFill>
                  <a:schemeClr val="accent5"/>
                </a:solidFill>
                <a:latin typeface="Andy" panose="03080602030302030203" pitchFamily="66" charset="0"/>
              </a:rPr>
              <a:t>functional programming</a:t>
            </a:r>
            <a:r>
              <a:rPr lang="en-GB" sz="4398" dirty="0">
                <a:latin typeface="Andy" panose="03080602030302030203" pitchFamily="66" charset="0"/>
              </a:rPr>
              <a:t> as the </a:t>
            </a:r>
            <a:r>
              <a:rPr lang="en-GB" sz="4398" dirty="0">
                <a:solidFill>
                  <a:schemeClr val="accent5"/>
                </a:solidFill>
                <a:latin typeface="Andy" panose="03080602030302030203" pitchFamily="66" charset="0"/>
              </a:rPr>
              <a:t>initial</a:t>
            </a:r>
            <a:r>
              <a:rPr lang="en-GB" sz="4398" dirty="0">
                <a:latin typeface="Andy" panose="03080602030302030203" pitchFamily="66" charset="0"/>
              </a:rPr>
              <a:t> </a:t>
            </a:r>
            <a:r>
              <a:rPr lang="en-GB" sz="4398" dirty="0">
                <a:solidFill>
                  <a:schemeClr val="accent5"/>
                </a:solidFill>
                <a:latin typeface="Andy" panose="03080602030302030203" pitchFamily="66" charset="0"/>
              </a:rPr>
              <a:t>paradigm </a:t>
            </a:r>
            <a:r>
              <a:rPr lang="en-GB" sz="4398" dirty="0">
                <a:latin typeface="Andy" panose="03080602030302030203" pitchFamily="66" charset="0"/>
              </a:rPr>
              <a:t>for most purposes, </a:t>
            </a:r>
            <a:r>
              <a:rPr lang="en-GB" sz="4398" dirty="0">
                <a:solidFill>
                  <a:schemeClr val="tx1"/>
                </a:solidFill>
                <a:latin typeface="Andy" panose="03080602030302030203" pitchFamily="66" charset="0"/>
              </a:rPr>
              <a:t>but employs other techniques such as objects and state as necessary.  </a:t>
            </a:r>
          </a:p>
        </p:txBody>
      </p:sp>
    </p:spTree>
    <p:extLst>
      <p:ext uri="{BB962C8B-B14F-4D97-AF65-F5344CB8AC3E}">
        <p14:creationId xmlns:p14="http://schemas.microsoft.com/office/powerpoint/2010/main" val="6643709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947234"/>
          </a:xfrm>
        </p:spPr>
        <p:txBody>
          <a:bodyPr/>
          <a:lstStyle/>
          <a:p>
            <a:r>
              <a:rPr lang="en-GB" dirty="0" smtClean="0"/>
              <a:t>F#</a:t>
            </a:r>
            <a:r>
              <a:rPr lang="en-GB" dirty="0" smtClean="0">
                <a:latin typeface="Segoe Light" charset="0"/>
              </a:rPr>
              <a:t> has </a:t>
            </a:r>
            <a:r>
              <a:rPr lang="en-GB" dirty="0" smtClean="0"/>
              <a:t>an intelligent</a:t>
            </a:r>
            <a:r>
              <a:rPr lang="en-GB" dirty="0" smtClean="0">
                <a:latin typeface="Segoe Light" charset="0"/>
              </a:rPr>
              <a:t>, fun, contributing community</a:t>
            </a:r>
            <a:br>
              <a:rPr lang="en-GB" dirty="0" smtClean="0">
                <a:latin typeface="Segoe Light" charset="0"/>
              </a:rPr>
            </a:br>
            <a:r>
              <a:rPr lang="en-GB" dirty="0"/>
              <a:t/>
            </a:r>
            <a:br>
              <a:rPr lang="en-GB" dirty="0"/>
            </a:br>
            <a:r>
              <a:rPr lang="en-GB" sz="4000" dirty="0" smtClean="0">
                <a:hlinkClick r:id="rId2"/>
              </a:rPr>
              <a:t>fsharp.org</a:t>
            </a:r>
            <a:r>
              <a:rPr lang="en-GB" sz="4000" dirty="0" smtClean="0"/>
              <a:t/>
            </a:r>
            <a:br>
              <a:rPr lang="en-GB" sz="4000" dirty="0" smtClean="0"/>
            </a:br>
            <a:r>
              <a:rPr lang="en-GB" sz="4000" dirty="0" smtClean="0">
                <a:hlinkClick r:id="rId3"/>
              </a:rPr>
              <a:t>meetup.com/</a:t>
            </a:r>
            <a:r>
              <a:rPr lang="en-GB" sz="4000" dirty="0" err="1" smtClean="0">
                <a:hlinkClick r:id="rId3"/>
              </a:rPr>
              <a:t>FSharpLondon</a:t>
            </a:r>
            <a:r>
              <a:rPr lang="en-GB" sz="4000" dirty="0" smtClean="0"/>
              <a:t> </a:t>
            </a:r>
            <a:r>
              <a:rPr lang="en-GB" sz="4000" dirty="0" smtClean="0"/>
              <a:t/>
            </a:r>
            <a:br>
              <a:rPr lang="en-GB" sz="4000" dirty="0" smtClean="0"/>
            </a:br>
            <a:r>
              <a:rPr lang="en-GB" sz="4000" dirty="0">
                <a:hlinkClick r:id="rId4"/>
              </a:rPr>
              <a:t>fsharpforfunandprofit.com</a:t>
            </a:r>
            <a:r>
              <a:rPr lang="en-GB" sz="4000" dirty="0"/>
              <a:t> </a:t>
            </a:r>
            <a:endParaRPr lang="en-GB" sz="5400" b="1" dirty="0"/>
          </a:p>
        </p:txBody>
      </p:sp>
    </p:spTree>
    <p:extLst>
      <p:ext uri="{BB962C8B-B14F-4D97-AF65-F5344CB8AC3E}">
        <p14:creationId xmlns:p14="http://schemas.microsoft.com/office/powerpoint/2010/main" val="54194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351687"/>
          </a:xfrm>
        </p:spPr>
        <p:txBody>
          <a:bodyPr/>
          <a:lstStyle/>
          <a:p>
            <a:pPr algn="ctr"/>
            <a:r>
              <a:rPr lang="en-GB" dirty="0" smtClean="0"/>
              <a:t>F#</a:t>
            </a:r>
            <a:r>
              <a:rPr lang="en-GB" dirty="0" smtClean="0">
                <a:latin typeface="Segoe Light" charset="0"/>
              </a:rPr>
              <a:t> helps address real business problems</a:t>
            </a:r>
            <a:br>
              <a:rPr lang="en-GB" dirty="0" smtClean="0">
                <a:latin typeface="Segoe Light" charset="0"/>
              </a:rPr>
            </a:br>
            <a:r>
              <a:rPr lang="en-GB" dirty="0"/>
              <a:t/>
            </a:r>
            <a:br>
              <a:rPr lang="en-GB" dirty="0"/>
            </a:br>
            <a:r>
              <a:rPr lang="en-GB" sz="3600" dirty="0" smtClean="0"/>
              <a:t>around </a:t>
            </a:r>
            <a:r>
              <a:rPr lang="en-GB" sz="3600" b="1" dirty="0" smtClean="0"/>
              <a:t>Time to Market</a:t>
            </a:r>
            <a:r>
              <a:rPr lang="en-GB" sz="3600" dirty="0" smtClean="0"/>
              <a:t>, </a:t>
            </a:r>
            <a:r>
              <a:rPr lang="en-GB" sz="3600" b="1" dirty="0" smtClean="0"/>
              <a:t>Efficiency</a:t>
            </a:r>
            <a:r>
              <a:rPr lang="en-GB" sz="3600" dirty="0" smtClean="0"/>
              <a:t>, </a:t>
            </a:r>
            <a:r>
              <a:rPr lang="en-GB" sz="3600" b="1" dirty="0" smtClean="0"/>
              <a:t>Correctness</a:t>
            </a:r>
            <a:r>
              <a:rPr lang="en-GB" sz="3600" dirty="0" smtClean="0"/>
              <a:t> and </a:t>
            </a:r>
            <a:r>
              <a:rPr lang="en-GB" sz="3600" b="1" dirty="0" smtClean="0"/>
              <a:t>Tackling Complexity</a:t>
            </a:r>
            <a:br>
              <a:rPr lang="en-GB" sz="3600" b="1" dirty="0" smtClean="0"/>
            </a:br>
            <a:r>
              <a:rPr lang="en-GB" sz="3600" b="1" dirty="0"/>
              <a:t/>
            </a:r>
            <a:br>
              <a:rPr lang="en-GB" sz="3600" b="1" dirty="0"/>
            </a:br>
            <a:r>
              <a:rPr lang="en-GB" sz="2000" b="1" dirty="0" smtClean="0"/>
              <a:t>See: “Succeeding with Functional-first Programming in Finance</a:t>
            </a:r>
            <a:r>
              <a:rPr lang="en-GB" sz="2000" b="1" dirty="0" smtClean="0"/>
              <a:t>”, Don Syme</a:t>
            </a:r>
            <a:endParaRPr lang="en-GB" sz="4000" b="1" dirty="0"/>
          </a:p>
        </p:txBody>
      </p:sp>
    </p:spTree>
    <p:extLst>
      <p:ext uri="{BB962C8B-B14F-4D97-AF65-F5344CB8AC3E}">
        <p14:creationId xmlns:p14="http://schemas.microsoft.com/office/powerpoint/2010/main" val="182284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742289"/>
          </a:xfrm>
        </p:spPr>
        <p:txBody>
          <a:bodyPr/>
          <a:lstStyle/>
          <a:p>
            <a:pPr algn="ctr"/>
            <a:r>
              <a:rPr lang="en-GB" dirty="0" smtClean="0"/>
              <a:t>F#</a:t>
            </a:r>
            <a:r>
              <a:rPr lang="en-GB" dirty="0" smtClean="0">
                <a:latin typeface="Segoe Light" charset="0"/>
              </a:rPr>
              <a:t> is used to make lots of </a:t>
            </a:r>
            <a:r>
              <a:rPr lang="en-GB" dirty="0" smtClean="0">
                <a:latin typeface="Segoe Light" charset="0"/>
              </a:rPr>
              <a:t>money</a:t>
            </a:r>
            <a:br>
              <a:rPr lang="en-GB" dirty="0" smtClean="0">
                <a:latin typeface="Segoe Light" charset="0"/>
              </a:rPr>
            </a:br>
            <a:r>
              <a:rPr lang="en-GB" dirty="0"/>
              <a:t/>
            </a:r>
            <a:br>
              <a:rPr lang="en-GB" dirty="0"/>
            </a:br>
            <a:r>
              <a:rPr lang="en-GB" sz="4400" dirty="0"/>
              <a:t/>
            </a:r>
            <a:br>
              <a:rPr lang="en-GB" sz="4400" dirty="0"/>
            </a:br>
            <a:r>
              <a:rPr lang="en-GB" sz="4400" dirty="0" smtClean="0">
                <a:hlinkClick r:id="rId2"/>
              </a:rPr>
              <a:t>fsharp.org/testimonials</a:t>
            </a:r>
            <a:r>
              <a:rPr lang="en-GB" sz="4400" dirty="0" smtClean="0"/>
              <a:t> </a:t>
            </a:r>
            <a:endParaRPr lang="en-GB" b="1" dirty="0"/>
          </a:p>
        </p:txBody>
      </p:sp>
    </p:spTree>
    <p:extLst>
      <p:ext uri="{BB962C8B-B14F-4D97-AF65-F5344CB8AC3E}">
        <p14:creationId xmlns:p14="http://schemas.microsoft.com/office/powerpoint/2010/main" val="331111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US" dirty="0" smtClean="0"/>
              <a:t>Example #</a:t>
            </a:r>
            <a:r>
              <a:rPr lang="en-US" dirty="0" smtClean="0"/>
              <a:t>1: Energy trading simulation</a:t>
            </a:r>
            <a:endParaRPr lang="en-US" dirty="0"/>
          </a:p>
        </p:txBody>
      </p:sp>
      <p:sp>
        <p:nvSpPr>
          <p:cNvPr id="4" name="Content Placeholder 3"/>
          <p:cNvSpPr>
            <a:spLocks noGrp="1"/>
          </p:cNvSpPr>
          <p:nvPr>
            <p:ph idx="4294967295"/>
          </p:nvPr>
        </p:nvSpPr>
        <p:spPr>
          <a:xfrm>
            <a:off x="519045" y="1449367"/>
            <a:ext cx="11147561" cy="5021631"/>
          </a:xfrm>
          <a:prstGeom prst="rect">
            <a:avLst/>
          </a:prstGeom>
        </p:spPr>
        <p:txBody>
          <a:bodyPr/>
          <a:lstStyle/>
          <a:p>
            <a:pPr marL="236972" indent="-236972">
              <a:buNone/>
            </a:pPr>
            <a:r>
              <a:rPr lang="en-GB" sz="3199" dirty="0">
                <a:latin typeface="Segoe UI Light" panose="020B0502040204020203" pitchFamily="34" charset="0"/>
              </a:rPr>
              <a:t>I have written </a:t>
            </a:r>
            <a:r>
              <a:rPr lang="en-GB" sz="3199" dirty="0">
                <a:solidFill>
                  <a:schemeClr val="tx2"/>
                </a:solidFill>
                <a:latin typeface="Segoe UI Light" panose="020B0502040204020203" pitchFamily="34" charset="0"/>
              </a:rPr>
              <a:t>an application to balance the national power generation schedule </a:t>
            </a:r>
            <a:r>
              <a:rPr lang="en-GB" sz="3199" dirty="0">
                <a:latin typeface="Segoe UI Light" panose="020B0502040204020203" pitchFamily="34" charset="0"/>
              </a:rPr>
              <a:t>… for an energy company. </a:t>
            </a:r>
          </a:p>
          <a:p>
            <a:pPr marL="236972" indent="-236972">
              <a:buNone/>
            </a:pPr>
            <a:endParaRPr lang="en-GB" sz="3199" dirty="0">
              <a:latin typeface="Segoe UI Light" panose="020B0502040204020203" pitchFamily="34" charset="0"/>
            </a:endParaRPr>
          </a:p>
          <a:p>
            <a:pPr marL="236972" indent="-236972">
              <a:buNone/>
            </a:pPr>
            <a:r>
              <a:rPr lang="en-GB" sz="3199" dirty="0">
                <a:latin typeface="Segoe UI Light" panose="020B0502040204020203" pitchFamily="34" charset="0"/>
              </a:rPr>
              <a:t>...</a:t>
            </a:r>
            <a:r>
              <a:rPr lang="en-GB" sz="3199" dirty="0">
                <a:solidFill>
                  <a:schemeClr val="tx2"/>
                </a:solidFill>
                <a:latin typeface="Segoe UI Light" panose="020B0502040204020203" pitchFamily="34" charset="0"/>
              </a:rPr>
              <a:t>the calculation engine was written in F#</a:t>
            </a:r>
            <a:r>
              <a:rPr lang="en-GB" sz="3199" dirty="0">
                <a:latin typeface="Segoe UI Light" panose="020B0502040204020203" pitchFamily="34" charset="0"/>
              </a:rPr>
              <a:t>. </a:t>
            </a:r>
          </a:p>
          <a:p>
            <a:pPr marL="236972" indent="-236972">
              <a:buNone/>
            </a:pPr>
            <a:endParaRPr lang="en-GB" sz="3199" dirty="0">
              <a:latin typeface="Segoe UI Light" panose="020B0502040204020203" pitchFamily="34" charset="0"/>
            </a:endParaRPr>
          </a:p>
          <a:p>
            <a:pPr marL="236972" indent="-236972">
              <a:buNone/>
            </a:pPr>
            <a:r>
              <a:rPr lang="en-GB" sz="3199" dirty="0">
                <a:latin typeface="Segoe UI Light" panose="020B0502040204020203" pitchFamily="34" charset="0"/>
              </a:rPr>
              <a:t>The use of F# to </a:t>
            </a:r>
            <a:r>
              <a:rPr lang="en-GB" sz="3199" dirty="0">
                <a:solidFill>
                  <a:schemeClr val="tx2"/>
                </a:solidFill>
                <a:latin typeface="Segoe UI Light" panose="020B0502040204020203" pitchFamily="34" charset="0"/>
              </a:rPr>
              <a:t>address the complexity at the heart of this application</a:t>
            </a:r>
            <a:r>
              <a:rPr lang="en-GB" sz="3199" dirty="0">
                <a:solidFill>
                  <a:srgbClr val="FFFF00"/>
                </a:solidFill>
                <a:latin typeface="Segoe UI Light" panose="020B0502040204020203" pitchFamily="34" charset="0"/>
              </a:rPr>
              <a:t> </a:t>
            </a:r>
            <a:r>
              <a:rPr lang="en-GB" sz="3199" dirty="0">
                <a:latin typeface="Segoe UI Light" panose="020B0502040204020203" pitchFamily="34" charset="0"/>
              </a:rPr>
              <a:t>clearly demonstrates a sweet spot for the language … </a:t>
            </a:r>
            <a:r>
              <a:rPr lang="en-GB" sz="3199" dirty="0">
                <a:solidFill>
                  <a:schemeClr val="tx2"/>
                </a:solidFill>
                <a:latin typeface="Segoe UI Light" panose="020B0502040204020203" pitchFamily="34" charset="0"/>
              </a:rPr>
              <a:t>algorithmic analysis of large data sets</a:t>
            </a:r>
            <a:r>
              <a:rPr lang="en-GB" sz="3199" dirty="0">
                <a:latin typeface="Segoe UI Light" panose="020B0502040204020203" pitchFamily="34" charset="0"/>
              </a:rPr>
              <a:t>. </a:t>
            </a:r>
          </a:p>
          <a:p>
            <a:pPr marL="236972" indent="-236972">
              <a:buNone/>
            </a:pPr>
            <a:endParaRPr lang="en-GB" sz="3199" dirty="0">
              <a:latin typeface="Segoe UI Light" panose="020B0502040204020203" pitchFamily="34" charset="0"/>
            </a:endParaRPr>
          </a:p>
          <a:p>
            <a:pPr marL="236972" indent="-236972" algn="r">
              <a:buNone/>
            </a:pPr>
            <a:r>
              <a:rPr lang="en-GB" sz="3199" dirty="0">
                <a:latin typeface="Segoe UI Light" panose="020B0502040204020203" pitchFamily="34" charset="0"/>
              </a:rPr>
              <a:t>Simon Cousins (</a:t>
            </a:r>
            <a:r>
              <a:rPr lang="en-GB" sz="3199" dirty="0" err="1" smtClean="0">
                <a:latin typeface="Segoe UI Light" panose="020B0502040204020203" pitchFamily="34" charset="0"/>
              </a:rPr>
              <a:t>EOn</a:t>
            </a:r>
            <a:r>
              <a:rPr lang="en-GB" sz="3199" dirty="0" smtClean="0">
                <a:latin typeface="Segoe UI Light" panose="020B0502040204020203" pitchFamily="34" charset="0"/>
              </a:rPr>
              <a:t>)</a:t>
            </a:r>
            <a:endParaRPr lang="en-GB" sz="3199" dirty="0">
              <a:latin typeface="Segoe UI Light" panose="020B0502040204020203" pitchFamily="34" charset="0"/>
            </a:endParaRPr>
          </a:p>
        </p:txBody>
      </p:sp>
    </p:spTree>
    <p:extLst>
      <p:ext uri="{BB962C8B-B14F-4D97-AF65-F5344CB8AC3E}">
        <p14:creationId xmlns:p14="http://schemas.microsoft.com/office/powerpoint/2010/main" val="1330493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US" dirty="0" smtClean="0"/>
              <a:t>Example #</a:t>
            </a:r>
            <a:r>
              <a:rPr lang="en-US" dirty="0" smtClean="0"/>
              <a:t>1: Energy trading simulation</a:t>
            </a:r>
            <a:endParaRPr lang="en-US" dirty="0"/>
          </a:p>
        </p:txBody>
      </p:sp>
      <p:sp>
        <p:nvSpPr>
          <p:cNvPr id="3" name="Content Placeholder 2"/>
          <p:cNvSpPr>
            <a:spLocks noGrp="1"/>
          </p:cNvSpPr>
          <p:nvPr>
            <p:ph idx="4294967295"/>
          </p:nvPr>
        </p:nvSpPr>
        <p:spPr>
          <a:xfrm>
            <a:off x="391431" y="1286454"/>
            <a:ext cx="11171634" cy="5564976"/>
          </a:xfrm>
          <a:prstGeom prst="rect">
            <a:avLst/>
          </a:prstGeom>
        </p:spPr>
        <p:txBody>
          <a:bodyPr numCol="2">
            <a:noAutofit/>
          </a:bodyPr>
          <a:lstStyle/>
          <a:p>
            <a:pPr marL="473944" indent="-346994">
              <a:buNone/>
            </a:pPr>
            <a:r>
              <a:rPr lang="en-GB" sz="2666" b="1" dirty="0">
                <a:solidFill>
                  <a:schemeClr val="tx2"/>
                </a:solidFill>
                <a:latin typeface="Segoe UI Light" panose="020B0502040204020203" pitchFamily="34" charset="0"/>
              </a:rPr>
              <a:t>Interoperation</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 </a:t>
            </a:r>
            <a:r>
              <a:rPr lang="en-GB" sz="2132" b="1" dirty="0">
                <a:solidFill>
                  <a:schemeClr val="tx1"/>
                </a:solidFill>
                <a:latin typeface="Segoe UI Light" panose="020B0502040204020203" pitchFamily="34" charset="0"/>
              </a:rPr>
              <a:t>Seamless. The C# programmer need never know</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Units of measure</a:t>
            </a:r>
            <a:r>
              <a:rPr lang="en-GB" sz="2666"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 a huge time saver...</a:t>
            </a:r>
            <a:r>
              <a:rPr lang="en-GB" sz="2132" b="1" dirty="0">
                <a:solidFill>
                  <a:schemeClr val="tx1"/>
                </a:solidFill>
                <a:latin typeface="Segoe UI Light" panose="020B0502040204020203" pitchFamily="34" charset="0"/>
              </a:rPr>
              <a:t>it eradicates a whole class of errors</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Exploratory programming</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…Working with F# Interactive allowed me to </a:t>
            </a:r>
            <a:r>
              <a:rPr lang="en-GB" sz="2132" b="1" dirty="0">
                <a:solidFill>
                  <a:schemeClr val="tx1"/>
                </a:solidFill>
                <a:latin typeface="Segoe UI Light" panose="020B0502040204020203" pitchFamily="34" charset="0"/>
              </a:rPr>
              <a:t>explore the solution space more effectively</a:t>
            </a:r>
            <a:r>
              <a:rPr lang="en-GB" sz="2132" dirty="0">
                <a:solidFill>
                  <a:schemeClr val="tx1"/>
                </a:solidFill>
                <a:latin typeface="Segoe UI Light" panose="020B0502040204020203" pitchFamily="34" charset="0"/>
              </a:rPr>
              <a:t>.</a:t>
            </a:r>
          </a:p>
          <a:p>
            <a:pPr marL="473944" indent="-346994">
              <a:buNone/>
            </a:pPr>
            <a:endParaRPr lang="en-GB" sz="2132"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Unit testing</a:t>
            </a:r>
            <a:r>
              <a:rPr lang="en-GB" sz="2666"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…a joy to test.</a:t>
            </a:r>
            <a:r>
              <a:rPr lang="en-GB" sz="2132" b="1" dirty="0">
                <a:solidFill>
                  <a:schemeClr val="tx1"/>
                </a:solidFill>
                <a:latin typeface="Segoe UI Light" panose="020B0502040204020203" pitchFamily="34" charset="0"/>
              </a:rPr>
              <a:t> There are no complex time-dependent interactions to screw things up….</a:t>
            </a:r>
          </a:p>
          <a:p>
            <a:pPr marL="473944" indent="-346994">
              <a:buNone/>
            </a:pPr>
            <a:endParaRPr lang="en-GB" sz="2132" b="1" dirty="0">
              <a:solidFill>
                <a:schemeClr val="bg2">
                  <a:lumMod val="50000"/>
                </a:schemeClr>
              </a:solidFill>
              <a:latin typeface="Segoe UI Light" panose="020B0502040204020203" pitchFamily="34" charset="0"/>
            </a:endParaRPr>
          </a:p>
          <a:p>
            <a:pPr marL="473944" indent="-346994">
              <a:buNone/>
            </a:pPr>
            <a:endParaRPr lang="en-GB" sz="2666" dirty="0">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Parallelism</a:t>
            </a:r>
            <a:r>
              <a:rPr lang="en-GB" sz="2132" dirty="0">
                <a:solidFill>
                  <a:schemeClr val="tx2"/>
                </a:solidFill>
                <a:latin typeface="Segoe UI Light" panose="020B0502040204020203" pitchFamily="34" charset="0"/>
              </a:rPr>
              <a:t> </a:t>
            </a:r>
            <a:r>
              <a:rPr lang="en-GB" sz="2132" dirty="0">
                <a:solidFill>
                  <a:schemeClr val="tx1"/>
                </a:solidFill>
                <a:latin typeface="Segoe UI Light" panose="020B0502040204020203" pitchFamily="34" charset="0"/>
              </a:rPr>
              <a:t>…The functional purity ... makes it ripe for exploiting </a:t>
            </a:r>
            <a:r>
              <a:rPr lang="en-GB" sz="2132" b="1" dirty="0">
                <a:solidFill>
                  <a:schemeClr val="tx1"/>
                </a:solidFill>
                <a:latin typeface="Segoe UI Light" panose="020B0502040204020203" pitchFamily="34" charset="0"/>
              </a:rPr>
              <a:t>the inherent parallelism in processing vectors of data</a:t>
            </a:r>
            <a:r>
              <a:rPr lang="en-GB" sz="2132" dirty="0">
                <a:solidFill>
                  <a:schemeClr val="tx1"/>
                </a:solidFill>
                <a:latin typeface="Segoe UI Light" panose="020B0502040204020203" pitchFamily="34" charset="0"/>
              </a:rPr>
              <a:t>. </a:t>
            </a:r>
          </a:p>
          <a:p>
            <a:pPr marL="473944" indent="-346994">
              <a:buNone/>
            </a:pPr>
            <a:endParaRPr lang="en-GB" sz="2132" b="1" dirty="0">
              <a:solidFill>
                <a:schemeClr val="bg2">
                  <a:lumMod val="50000"/>
                </a:schemeClr>
              </a:solidFill>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Code reduction</a:t>
            </a:r>
            <a:r>
              <a:rPr lang="en-GB" sz="2666" b="1" dirty="0">
                <a:solidFill>
                  <a:schemeClr val="tx1"/>
                </a:solidFill>
                <a:latin typeface="Segoe UI Light" panose="020B0502040204020203" pitchFamily="34" charset="0"/>
              </a:rPr>
              <a:t>…</a:t>
            </a:r>
            <a:r>
              <a:rPr lang="en-GB" sz="2666" dirty="0">
                <a:solidFill>
                  <a:schemeClr val="tx1"/>
                </a:solidFill>
                <a:latin typeface="Segoe UI Light" panose="020B0502040204020203" pitchFamily="34" charset="0"/>
              </a:rPr>
              <a:t> </a:t>
            </a:r>
            <a:r>
              <a:rPr lang="en-GB" sz="2132" dirty="0">
                <a:solidFill>
                  <a:schemeClr val="tx1"/>
                </a:solidFill>
                <a:latin typeface="Segoe UI Light" panose="020B0502040204020203" pitchFamily="34" charset="0"/>
              </a:rPr>
              <a:t>… vectors and matrices…higher order functions eat these for breakfast with </a:t>
            </a:r>
            <a:r>
              <a:rPr lang="en-GB" sz="2132" b="1" dirty="0">
                <a:solidFill>
                  <a:schemeClr val="tx1"/>
                </a:solidFill>
                <a:latin typeface="Segoe UI Light" panose="020B0502040204020203" pitchFamily="34" charset="0"/>
              </a:rPr>
              <a:t>minimal fuss, minimal code. Beautiful.</a:t>
            </a:r>
          </a:p>
          <a:p>
            <a:pPr marL="473944" indent="-346994">
              <a:buNone/>
            </a:pPr>
            <a:endParaRPr lang="en-GB" sz="2132" b="1" dirty="0">
              <a:solidFill>
                <a:srgbClr val="FFFF00"/>
              </a:solidFill>
              <a:latin typeface="Segoe UI Light" panose="020B0502040204020203" pitchFamily="34" charset="0"/>
            </a:endParaRPr>
          </a:p>
          <a:p>
            <a:pPr marL="473944" indent="-346994">
              <a:buNone/>
            </a:pPr>
            <a:r>
              <a:rPr lang="en-GB" sz="2666" b="1" dirty="0">
                <a:solidFill>
                  <a:schemeClr val="tx2"/>
                </a:solidFill>
                <a:latin typeface="Segoe UI Light" panose="020B0502040204020203" pitchFamily="34" charset="0"/>
              </a:rPr>
              <a:t>Lack of bugs</a:t>
            </a:r>
            <a:r>
              <a:rPr lang="en-GB" sz="2666" b="1" dirty="0">
                <a:solidFill>
                  <a:schemeClr val="tx1"/>
                </a:solidFill>
                <a:latin typeface="Segoe UI Light" panose="020B0502040204020203" pitchFamily="34" charset="0"/>
              </a:rPr>
              <a:t>…</a:t>
            </a:r>
            <a:r>
              <a:rPr lang="en-GB" sz="2132" dirty="0">
                <a:solidFill>
                  <a:schemeClr val="tx1"/>
                </a:solidFill>
                <a:latin typeface="Segoe UI Light" panose="020B0502040204020203" pitchFamily="34" charset="0"/>
              </a:rPr>
              <a:t> Functional programming can feel strange.  .. once the type checker is satisfied </a:t>
            </a:r>
            <a:r>
              <a:rPr lang="en-GB" sz="2132" b="1" dirty="0">
                <a:solidFill>
                  <a:schemeClr val="tx1"/>
                </a:solidFill>
                <a:latin typeface="Segoe UI Light" panose="020B0502040204020203" pitchFamily="34" charset="0"/>
              </a:rPr>
              <a:t>that’s often it, it works</a:t>
            </a:r>
            <a:r>
              <a:rPr lang="en-GB" sz="2132" dirty="0">
                <a:solidFill>
                  <a:schemeClr val="tx1"/>
                </a:solidFill>
                <a:latin typeface="Segoe UI Light" panose="020B0502040204020203" pitchFamily="34" charset="0"/>
              </a:rPr>
              <a:t>. </a:t>
            </a:r>
          </a:p>
          <a:p>
            <a:pPr marL="473944" indent="-346994">
              <a:buNone/>
            </a:pPr>
            <a:endParaRPr lang="en-GB" sz="2132" dirty="0">
              <a:latin typeface="Segoe UI Light" panose="020B0502040204020203" pitchFamily="34" charset="0"/>
            </a:endParaRPr>
          </a:p>
        </p:txBody>
      </p:sp>
      <p:sp>
        <p:nvSpPr>
          <p:cNvPr id="4" name="Rectangular Callout 3"/>
          <p:cNvSpPr/>
          <p:nvPr/>
        </p:nvSpPr>
        <p:spPr bwMode="auto">
          <a:xfrm>
            <a:off x="4172381" y="1990163"/>
            <a:ext cx="2248073"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Correctness</a:t>
            </a:r>
          </a:p>
        </p:txBody>
      </p:sp>
      <p:sp>
        <p:nvSpPr>
          <p:cNvPr id="5" name="Rectangular Callout 4"/>
          <p:cNvSpPr/>
          <p:nvPr/>
        </p:nvSpPr>
        <p:spPr bwMode="auto">
          <a:xfrm>
            <a:off x="3222683" y="2931959"/>
            <a:ext cx="2849391" cy="615372"/>
          </a:xfrm>
          <a:prstGeom prst="wedgeRectCallout">
            <a:avLst>
              <a:gd name="adj1" fmla="val -8487"/>
              <a:gd name="adj2" fmla="val 131087"/>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
        <p:nvSpPr>
          <p:cNvPr id="6" name="Rectangular Callout 5"/>
          <p:cNvSpPr/>
          <p:nvPr/>
        </p:nvSpPr>
        <p:spPr bwMode="auto">
          <a:xfrm>
            <a:off x="3523340" y="4327748"/>
            <a:ext cx="2248073" cy="615372"/>
          </a:xfrm>
          <a:prstGeom prst="wedgeRectCallout">
            <a:avLst>
              <a:gd name="adj1" fmla="val 20075"/>
              <a:gd name="adj2" fmla="val 82041"/>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Correctness</a:t>
            </a:r>
          </a:p>
        </p:txBody>
      </p:sp>
      <p:sp>
        <p:nvSpPr>
          <p:cNvPr id="7" name="Rectangular Callout 6"/>
          <p:cNvSpPr/>
          <p:nvPr/>
        </p:nvSpPr>
        <p:spPr bwMode="auto">
          <a:xfrm>
            <a:off x="9192261" y="4282078"/>
            <a:ext cx="2248073"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a:gradFill>
                  <a:gsLst>
                    <a:gs pos="0">
                      <a:srgbClr val="FFFFFF"/>
                    </a:gs>
                    <a:gs pos="100000">
                      <a:srgbClr val="FFFFFF"/>
                    </a:gs>
                  </a:gsLst>
                  <a:lin ang="5400000" scaled="0"/>
                </a:gradFill>
                <a:latin typeface="Segoe UI Light" panose="020B0502040204020203" pitchFamily="34" charset="0"/>
              </a:rPr>
              <a:t>Correctness</a:t>
            </a:r>
            <a:endParaRPr lang="en-GB" sz="3199" dirty="0">
              <a:gradFill>
                <a:gsLst>
                  <a:gs pos="0">
                    <a:srgbClr val="FFFFFF"/>
                  </a:gs>
                  <a:gs pos="100000">
                    <a:srgbClr val="FFFFFF"/>
                  </a:gs>
                </a:gsLst>
                <a:lin ang="5400000" scaled="0"/>
              </a:gradFill>
              <a:latin typeface="Segoe UI Light" panose="020B0502040204020203" pitchFamily="34" charset="0"/>
            </a:endParaRPr>
          </a:p>
        </p:txBody>
      </p:sp>
      <p:sp>
        <p:nvSpPr>
          <p:cNvPr id="8" name="Rectangular Callout 7"/>
          <p:cNvSpPr/>
          <p:nvPr/>
        </p:nvSpPr>
        <p:spPr bwMode="auto">
          <a:xfrm>
            <a:off x="9404563" y="934564"/>
            <a:ext cx="1823469"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Efficiency</a:t>
            </a:r>
          </a:p>
        </p:txBody>
      </p:sp>
      <p:sp>
        <p:nvSpPr>
          <p:cNvPr id="9" name="Rectangular Callout 8"/>
          <p:cNvSpPr/>
          <p:nvPr/>
        </p:nvSpPr>
        <p:spPr bwMode="auto">
          <a:xfrm>
            <a:off x="9177177" y="2486365"/>
            <a:ext cx="2849391" cy="615372"/>
          </a:xfrm>
          <a:prstGeom prst="wedgeRectCallout">
            <a:avLst>
              <a:gd name="adj1" fmla="val -47749"/>
              <a:gd name="adj2" fmla="val 99019"/>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
        <p:nvSpPr>
          <p:cNvPr id="10" name="Rectangular Callout 9"/>
          <p:cNvSpPr/>
          <p:nvPr/>
        </p:nvSpPr>
        <p:spPr bwMode="auto">
          <a:xfrm>
            <a:off x="5193358" y="626909"/>
            <a:ext cx="2849391" cy="615372"/>
          </a:xfrm>
          <a:prstGeom prst="wedgeRectCallout">
            <a:avLst>
              <a:gd name="adj1" fmla="val -79603"/>
              <a:gd name="adj2" fmla="val 74496"/>
            </a:avLst>
          </a:prstGeom>
          <a:solidFill>
            <a:srgbClr val="00206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dirty="0">
                <a:gradFill>
                  <a:gsLst>
                    <a:gs pos="0">
                      <a:srgbClr val="FFFFFF"/>
                    </a:gs>
                    <a:gs pos="100000">
                      <a:srgbClr val="FFFFFF"/>
                    </a:gs>
                  </a:gsLst>
                  <a:lin ang="5400000" scaled="0"/>
                </a:gradFill>
                <a:latin typeface="Segoe UI Light" panose="020B0502040204020203" pitchFamily="34" charset="0"/>
              </a:rPr>
              <a:t>Time to Market</a:t>
            </a:r>
          </a:p>
        </p:txBody>
      </p:sp>
    </p:spTree>
    <p:extLst>
      <p:ext uri="{BB962C8B-B14F-4D97-AF65-F5344CB8AC3E}">
        <p14:creationId xmlns:p14="http://schemas.microsoft.com/office/powerpoint/2010/main" val="461679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#2: </a:t>
            </a:r>
            <a:r>
              <a:rPr lang="en-GB" dirty="0" smtClean="0"/>
              <a:t>F# for Quant Consulting</a:t>
            </a:r>
            <a:endParaRPr lang="en-GB" dirty="0"/>
          </a:p>
        </p:txBody>
      </p:sp>
      <p:sp>
        <p:nvSpPr>
          <p:cNvPr id="6" name="Content Placeholder 3"/>
          <p:cNvSpPr>
            <a:spLocks noGrp="1"/>
          </p:cNvSpPr>
          <p:nvPr>
            <p:ph idx="4294967295"/>
          </p:nvPr>
        </p:nvSpPr>
        <p:spPr>
          <a:xfrm>
            <a:off x="859809" y="1501254"/>
            <a:ext cx="10287616" cy="5193234"/>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b="1" dirty="0">
                <a:solidFill>
                  <a:schemeClr val="tx2"/>
                </a:solidFill>
              </a:rPr>
              <a:t>increased productivity </a:t>
            </a:r>
            <a:r>
              <a:rPr lang="en-GB" sz="2700" dirty="0"/>
              <a:t>we get from F#.</a:t>
            </a:r>
          </a:p>
          <a:p>
            <a:endParaRPr lang="en-GB" sz="2700" dirty="0"/>
          </a:p>
          <a:p>
            <a:r>
              <a:rPr lang="en-GB" sz="2700" dirty="0"/>
              <a:t>We are regularly able to deliver </a:t>
            </a:r>
            <a:r>
              <a:rPr lang="en-GB" sz="2700" b="1" dirty="0">
                <a:solidFill>
                  <a:schemeClr val="tx2"/>
                </a:solidFill>
              </a:rPr>
              <a:t>correct</a:t>
            </a:r>
            <a:r>
              <a:rPr lang="en-GB" sz="2700" dirty="0"/>
              <a:t>, </a:t>
            </a:r>
            <a:r>
              <a:rPr lang="en-GB" sz="2700" b="1" dirty="0">
                <a:solidFill>
                  <a:schemeClr val="tx2"/>
                </a:solidFill>
              </a:rPr>
              <a:t>robust</a:t>
            </a:r>
            <a:r>
              <a:rPr lang="en-GB" sz="2700" dirty="0">
                <a:solidFill>
                  <a:schemeClr val="tx2"/>
                </a:solidFill>
              </a:rPr>
              <a:t>, </a:t>
            </a:r>
            <a:r>
              <a:rPr lang="en-GB" sz="2700" b="1" dirty="0" err="1">
                <a:solidFill>
                  <a:schemeClr val="tx2"/>
                </a:solidFill>
              </a:rPr>
              <a:t>performant</a:t>
            </a:r>
            <a:r>
              <a:rPr lang="en-GB" sz="2700" dirty="0">
                <a:solidFill>
                  <a:schemeClr val="tx2"/>
                </a:solidFill>
              </a:rPr>
              <a:t> </a:t>
            </a:r>
            <a:r>
              <a:rPr lang="en-GB" sz="2700" dirty="0"/>
              <a:t>solutions </a:t>
            </a:r>
            <a:r>
              <a:rPr lang="en-GB" sz="2700" b="1"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solidFill>
                  <a:srgbClr val="505050"/>
                </a:solidFill>
                <a:hlinkClick r:id="rId2"/>
              </a:rPr>
              <a:t>http://fsharp.org/testimonials</a:t>
            </a:r>
            <a:r>
              <a:rPr lang="en-GB" sz="2700" dirty="0">
                <a:solidFill>
                  <a:srgbClr val="505050"/>
                </a:solidFill>
              </a:rPr>
              <a:t> </a:t>
            </a:r>
          </a:p>
        </p:txBody>
      </p:sp>
      <p:sp>
        <p:nvSpPr>
          <p:cNvPr id="9" name="Rectangular Callout 8"/>
          <p:cNvSpPr/>
          <p:nvPr/>
        </p:nvSpPr>
        <p:spPr bwMode="auto">
          <a:xfrm>
            <a:off x="168194" y="4091465"/>
            <a:ext cx="2852647" cy="615691"/>
          </a:xfrm>
          <a:prstGeom prst="wedgeRectCallout">
            <a:avLst>
              <a:gd name="adj1" fmla="val 51550"/>
              <a:gd name="adj2" fmla="val -101019"/>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2529675" y="4884883"/>
            <a:ext cx="2250495" cy="615691"/>
          </a:xfrm>
          <a:prstGeom prst="wedgeRectCallout">
            <a:avLst>
              <a:gd name="adj1" fmla="val 68119"/>
              <a:gd name="adj2" fmla="val -201865"/>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11" name="Rectangular Callout 10"/>
          <p:cNvSpPr/>
          <p:nvPr/>
        </p:nvSpPr>
        <p:spPr bwMode="auto">
          <a:xfrm>
            <a:off x="10366520" y="2170520"/>
            <a:ext cx="1820718" cy="615691"/>
          </a:xfrm>
          <a:prstGeom prst="wedgeRectCallout">
            <a:avLst>
              <a:gd name="adj1" fmla="val -115273"/>
              <a:gd name="adj2" fmla="val 92950"/>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8" name="Rectangular Callout 7"/>
          <p:cNvSpPr/>
          <p:nvPr/>
        </p:nvSpPr>
        <p:spPr bwMode="auto">
          <a:xfrm>
            <a:off x="9969103" y="630681"/>
            <a:ext cx="2158550" cy="615527"/>
          </a:xfrm>
          <a:prstGeom prst="wedgeRectCallout">
            <a:avLst>
              <a:gd name="adj1" fmla="val -115273"/>
              <a:gd name="adj2" fmla="val 92950"/>
            </a:avLst>
          </a:prstGeom>
          <a:solidFill>
            <a:srgbClr val="002060"/>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smtClean="0">
                <a:gradFill>
                  <a:gsLst>
                    <a:gs pos="0">
                      <a:srgbClr val="FFFFFF"/>
                    </a:gs>
                    <a:gs pos="100000">
                      <a:srgbClr val="FFFFFF"/>
                    </a:gs>
                  </a:gsLst>
                  <a:lin ang="5400000" scaled="0"/>
                </a:gradFill>
                <a:latin typeface="Segoe UI Light"/>
              </a:rPr>
              <a:t>Complexity</a:t>
            </a:r>
            <a:endParaRPr lang="en-GB" sz="3200" b="1"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23492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pPr algn="ctr"/>
            <a:r>
              <a:rPr lang="en-GB" sz="4800" b="0" dirty="0" smtClean="0"/>
              <a:t>Microsoft </a:t>
            </a:r>
            <a:r>
              <a:rPr lang="en-GB" sz="4800" b="0" dirty="0"/>
              <a:t>recommend </a:t>
            </a:r>
            <a:br>
              <a:rPr lang="en-GB" sz="4800" b="0" dirty="0"/>
            </a:br>
            <a:r>
              <a:rPr lang="en-GB" sz="4800" b="0" dirty="0"/>
              <a:t>F# and the Visual F# tools</a:t>
            </a:r>
            <a:br>
              <a:rPr lang="en-GB" sz="4800" b="0" dirty="0"/>
            </a:br>
            <a:r>
              <a:rPr lang="en-GB" sz="4800" b="0" dirty="0"/>
              <a:t>for your functional-first programming </a:t>
            </a:r>
            <a:r>
              <a:rPr lang="en-GB" sz="4800" b="0" dirty="0" smtClean="0"/>
              <a:t>needs</a:t>
            </a:r>
            <a:br>
              <a:rPr lang="en-GB" sz="4800" b="0" dirty="0" smtClean="0"/>
            </a:br>
            <a:r>
              <a:rPr lang="en-GB" sz="4800" b="0" dirty="0"/>
              <a:t/>
            </a:r>
            <a:br>
              <a:rPr lang="en-GB" sz="4800" b="0" dirty="0"/>
            </a:br>
            <a:r>
              <a:rPr lang="en-GB" sz="2800" b="0" dirty="0" smtClean="0"/>
              <a:t>(note: works seamlessly with C#, can interoperate with C/C++/R/Python/…)</a:t>
            </a:r>
            <a:endParaRPr lang="en-GB" sz="2800" b="0" dirty="0"/>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a:t>
            </a:r>
            <a:r>
              <a:rPr lang="en-GB" dirty="0" smtClean="0">
                <a:latin typeface="Segoe Light" charset="0"/>
              </a:rPr>
              <a:t>topic…</a:t>
            </a:r>
            <a:endParaRPr lang="en-GB" b="1" dirty="0"/>
          </a:p>
        </p:txBody>
      </p:sp>
    </p:spTree>
    <p:extLst>
      <p:ext uri="{BB962C8B-B14F-4D97-AF65-F5344CB8AC3E}">
        <p14:creationId xmlns:p14="http://schemas.microsoft.com/office/powerpoint/2010/main" val="1483986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in an </a:t>
            </a:r>
            <a:r>
              <a:rPr lang="en-GB" dirty="0" smtClean="0"/>
              <a:t>I</a:t>
            </a:r>
            <a:r>
              <a:rPr lang="en-GB" dirty="0" smtClean="0">
                <a:latin typeface="Segoe Light" charset="0"/>
              </a:rPr>
              <a:t>nformation Revolution</a:t>
            </a:r>
            <a:endParaRPr lang="en-GB" dirty="0">
              <a:latin typeface="Segoe Light" charset="0"/>
            </a:endParaRPr>
          </a:p>
        </p:txBody>
      </p:sp>
    </p:spTree>
    <p:extLst>
      <p:ext uri="{BB962C8B-B14F-4D97-AF65-F5344CB8AC3E}">
        <p14:creationId xmlns:p14="http://schemas.microsoft.com/office/powerpoint/2010/main" val="1205901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40908296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7" y="1674778"/>
            <a:ext cx="11171635" cy="4210383"/>
          </a:xfrm>
        </p:spPr>
        <p:txBody>
          <a:bodyPr/>
          <a:lstStyle/>
          <a:p>
            <a:r>
              <a:rPr lang="en-GB" sz="4800" dirty="0"/>
              <a:t>The Problem W</a:t>
            </a:r>
            <a:r>
              <a:rPr lang="en-GB" sz="4800" dirty="0" smtClean="0"/>
              <a:t>e’re Addressing</a:t>
            </a:r>
            <a:r>
              <a:rPr lang="en-GB" sz="4800" dirty="0"/>
              <a:t/>
            </a:r>
            <a:br>
              <a:rPr lang="en-GB" sz="4800" dirty="0"/>
            </a:br>
            <a:r>
              <a:rPr lang="en-GB" sz="4800" dirty="0"/>
              <a:t/>
            </a:r>
            <a:br>
              <a:rPr lang="en-GB" sz="4800" dirty="0"/>
            </a:br>
            <a:r>
              <a:rPr lang="en-GB" sz="4800" dirty="0"/>
              <a:t>Our </a:t>
            </a:r>
            <a:r>
              <a:rPr lang="en-GB" sz="4800" dirty="0" smtClean="0"/>
              <a:t>data plumbing tools </a:t>
            </a:r>
            <a:r>
              <a:rPr lang="en-GB" sz="4800" dirty="0"/>
              <a:t>are </a:t>
            </a:r>
            <a:r>
              <a:rPr lang="en-GB" sz="4800" b="1" dirty="0" smtClean="0">
                <a:solidFill>
                  <a:schemeClr val="accent1"/>
                </a:solidFill>
              </a:rPr>
              <a:t>data-sparse. </a:t>
            </a:r>
            <a:r>
              <a:rPr lang="en-GB" sz="4400" dirty="0" smtClean="0"/>
              <a:t>We </a:t>
            </a:r>
            <a:r>
              <a:rPr lang="en-GB" sz="4400" dirty="0"/>
              <a:t>need to bring financial information </a:t>
            </a:r>
            <a:r>
              <a:rPr lang="en-GB" sz="4400" b="1" dirty="0"/>
              <a:t>into</a:t>
            </a:r>
            <a:r>
              <a:rPr lang="en-GB" sz="4400" dirty="0"/>
              <a:t> the </a:t>
            </a:r>
            <a:r>
              <a:rPr lang="en-GB" sz="4400" dirty="0" smtClean="0"/>
              <a:t>language… </a:t>
            </a:r>
            <a:br>
              <a:rPr lang="en-GB" sz="4400" dirty="0" smtClean="0"/>
            </a:br>
            <a:r>
              <a:rPr lang="en-GB" sz="4400" dirty="0"/>
              <a:t/>
            </a:r>
            <a:br>
              <a:rPr lang="en-GB" sz="4400" dirty="0"/>
            </a:br>
            <a:r>
              <a:rPr lang="en-GB" sz="2800" dirty="0" smtClean="0"/>
              <a:t>At </a:t>
            </a:r>
            <a:r>
              <a:rPr lang="en-GB" sz="2800" b="1" dirty="0"/>
              <a:t>market-scale</a:t>
            </a:r>
            <a:r>
              <a:rPr lang="en-GB" sz="2800" dirty="0"/>
              <a:t>, </a:t>
            </a:r>
            <a:r>
              <a:rPr lang="en-GB" sz="2800" b="1" dirty="0"/>
              <a:t>strongly tooled</a:t>
            </a:r>
            <a:r>
              <a:rPr lang="en-GB" sz="2800" dirty="0"/>
              <a:t>, </a:t>
            </a:r>
            <a:r>
              <a:rPr lang="en-GB" sz="2800" b="1" dirty="0"/>
              <a:t>strongly typed</a:t>
            </a:r>
            <a:endParaRPr lang="en-GB" sz="3200" b="1" dirty="0">
              <a:solidFill>
                <a:schemeClr val="accent1"/>
              </a:solidFill>
            </a:endParaRPr>
          </a:p>
        </p:txBody>
      </p:sp>
    </p:spTree>
    <p:extLst>
      <p:ext uri="{BB962C8B-B14F-4D97-AF65-F5344CB8AC3E}">
        <p14:creationId xmlns:p14="http://schemas.microsoft.com/office/powerpoint/2010/main" val="53575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9"/>
            <a:ext cx="11171635" cy="3351687"/>
          </a:xfrm>
        </p:spPr>
        <p:txBody>
          <a:bodyPr/>
          <a:lstStyle/>
          <a:p>
            <a:pPr algn="ctr"/>
            <a:r>
              <a:rPr lang="en-GB" dirty="0" smtClean="0"/>
              <a:t>Which data?</a:t>
            </a:r>
            <a:br>
              <a:rPr lang="en-GB" dirty="0" smtClean="0"/>
            </a:br>
            <a:r>
              <a:rPr lang="en-GB" dirty="0"/>
              <a:t/>
            </a:r>
            <a:br>
              <a:rPr lang="en-GB" dirty="0"/>
            </a:br>
            <a:r>
              <a:rPr lang="en-GB" sz="4400" b="1" dirty="0" err="1" smtClean="0"/>
              <a:t>Xenomorph</a:t>
            </a:r>
            <a:r>
              <a:rPr lang="en-GB" sz="4400" b="1" dirty="0" smtClean="0"/>
              <a:t> </a:t>
            </a:r>
            <a:r>
              <a:rPr lang="en-GB" sz="4400" b="1" dirty="0" err="1" smtClean="0"/>
              <a:t>Timescape</a:t>
            </a:r>
            <a:r>
              <a:rPr lang="en-GB" sz="4400" b="1" dirty="0" smtClean="0"/>
              <a:t> </a:t>
            </a:r>
            <a:r>
              <a:rPr lang="en-GB" sz="4400" dirty="0" smtClean="0"/>
              <a:t>is a major Microsoft partner for </a:t>
            </a:r>
            <a:r>
              <a:rPr lang="en-GB" sz="4400" b="1" dirty="0" smtClean="0"/>
              <a:t>Financial Data </a:t>
            </a:r>
            <a:r>
              <a:rPr lang="en-GB" sz="4400" dirty="0" smtClean="0"/>
              <a:t>in the </a:t>
            </a:r>
            <a:r>
              <a:rPr lang="en-GB" sz="4400" b="1" dirty="0" smtClean="0"/>
              <a:t>Azure Cloud Platform</a:t>
            </a:r>
            <a:endParaRPr lang="en-GB" sz="4400" b="1" dirty="0"/>
          </a:p>
        </p:txBody>
      </p:sp>
      <p:sp>
        <p:nvSpPr>
          <p:cNvPr id="3" name="Rectangular Callout 2"/>
          <p:cNvSpPr/>
          <p:nvPr/>
        </p:nvSpPr>
        <p:spPr bwMode="auto">
          <a:xfrm>
            <a:off x="8205028" y="1210994"/>
            <a:ext cx="3834782" cy="1785078"/>
          </a:xfrm>
          <a:prstGeom prst="wedgeRectCallout">
            <a:avLst>
              <a:gd name="adj1" fmla="val -57474"/>
              <a:gd name="adj2" fmla="val 95907"/>
            </a:avLst>
          </a:prstGeom>
          <a:solidFill>
            <a:schemeClr val="accent4">
              <a:lumMod val="75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2700" dirty="0">
                <a:gradFill>
                  <a:gsLst>
                    <a:gs pos="0">
                      <a:srgbClr val="FFFFFF"/>
                    </a:gs>
                    <a:gs pos="100000">
                      <a:srgbClr val="FFFFFF"/>
                    </a:gs>
                  </a:gsLst>
                  <a:lin ang="5400000" scaled="0"/>
                </a:gradFill>
                <a:latin typeface="+mj-lt"/>
              </a:rPr>
              <a:t>Data like this enables entire </a:t>
            </a:r>
            <a:r>
              <a:rPr lang="en-GB" sz="2700" dirty="0" smtClean="0">
                <a:gradFill>
                  <a:gsLst>
                    <a:gs pos="0">
                      <a:srgbClr val="FFFFFF"/>
                    </a:gs>
                    <a:gs pos="100000">
                      <a:srgbClr val="FFFFFF"/>
                    </a:gs>
                  </a:gsLst>
                  <a:lin ang="5400000" scaled="0"/>
                </a:gradFill>
                <a:latin typeface="+mj-lt"/>
              </a:rPr>
              <a:t>cloud-based industries in financial analytics</a:t>
            </a:r>
            <a:endParaRPr lang="en-GB" sz="27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1611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4" y="813108"/>
            <a:ext cx="11171635" cy="4847481"/>
          </a:xfrm>
        </p:spPr>
        <p:txBody>
          <a:bodyPr/>
          <a:lstStyle/>
          <a:p>
            <a:pPr algn="ctr"/>
            <a:r>
              <a:rPr lang="en-GB" dirty="0" smtClean="0"/>
              <a:t>The specific questions:</a:t>
            </a:r>
            <a:br>
              <a:rPr lang="en-GB" dirty="0" smtClean="0"/>
            </a:br>
            <a:r>
              <a:rPr lang="en-GB" dirty="0"/>
              <a:t/>
            </a:r>
            <a:br>
              <a:rPr lang="en-GB" dirty="0"/>
            </a:br>
            <a:r>
              <a:rPr lang="en-GB" sz="4000" dirty="0" smtClean="0"/>
              <a:t>Can we use F#’s unique “type provider” capabilities to integrate </a:t>
            </a:r>
            <a:r>
              <a:rPr lang="en-GB" sz="4000" dirty="0" err="1" smtClean="0"/>
              <a:t>Xenomorph</a:t>
            </a:r>
            <a:r>
              <a:rPr lang="en-GB" sz="4000" dirty="0" smtClean="0"/>
              <a:t> data at fine granularity?</a:t>
            </a:r>
            <a:br>
              <a:rPr lang="en-GB" sz="4000" dirty="0" smtClean="0"/>
            </a:br>
            <a:r>
              <a:rPr lang="en-GB" sz="4000" dirty="0"/>
              <a:t/>
            </a:r>
            <a:br>
              <a:rPr lang="en-GB" sz="4000" dirty="0"/>
            </a:br>
            <a:r>
              <a:rPr lang="en-GB" sz="4000" dirty="0" smtClean="0"/>
              <a:t>Can we specifically tackle the </a:t>
            </a:r>
            <a:r>
              <a:rPr lang="en-GB" sz="4000" b="1" dirty="0" smtClean="0"/>
              <a:t>quantity</a:t>
            </a:r>
            <a:r>
              <a:rPr lang="en-GB" sz="4000" dirty="0" smtClean="0"/>
              <a:t> of instruments and the </a:t>
            </a:r>
            <a:r>
              <a:rPr lang="en-GB" sz="4000" b="1" dirty="0" smtClean="0"/>
              <a:t>sparseness</a:t>
            </a:r>
            <a:r>
              <a:rPr lang="en-GB" sz="4000" dirty="0" smtClean="0"/>
              <a:t> of the data in a</a:t>
            </a:r>
            <a:r>
              <a:rPr lang="en-GB" sz="4000" b="1" dirty="0" smtClean="0"/>
              <a:t> programming language integration</a:t>
            </a:r>
            <a:r>
              <a:rPr lang="en-GB" sz="4000" dirty="0" smtClean="0"/>
              <a:t>.</a:t>
            </a:r>
            <a:endParaRPr lang="en-GB" sz="4800" dirty="0"/>
          </a:p>
        </p:txBody>
      </p:sp>
    </p:spTree>
    <p:extLst>
      <p:ext uri="{BB962C8B-B14F-4D97-AF65-F5344CB8AC3E}">
        <p14:creationId xmlns:p14="http://schemas.microsoft.com/office/powerpoint/2010/main" val="313878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7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62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89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058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49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09523" y="152435"/>
            <a:ext cx="10210770" cy="5616908"/>
            <a:chOff x="109537" y="1373065"/>
            <a:chExt cx="11296552" cy="4276463"/>
          </a:xfrm>
          <a:solidFill>
            <a:schemeClr val="bg1">
              <a:lumMod val="85000"/>
            </a:schemeClr>
          </a:solidFill>
        </p:grpSpPr>
        <p:sp>
          <p:nvSpPr>
            <p:cNvPr id="141" name="Rounded Rectangle 22"/>
            <p:cNvSpPr/>
            <p:nvPr/>
          </p:nvSpPr>
          <p:spPr bwMode="auto">
            <a:xfrm>
              <a:off x="109537" y="1373065"/>
              <a:ext cx="11296552" cy="42764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49" fontAlgn="base">
                <a:spcBef>
                  <a:spcPts val="600"/>
                </a:spcBef>
                <a:spcAft>
                  <a:spcPts val="600"/>
                </a:spcAft>
              </a:pPr>
              <a:endParaRPr lang="en-US" sz="2800" spc="-151" dirty="0">
                <a:solidFill>
                  <a:schemeClr val="bg2">
                    <a:lumMod val="50000"/>
                    <a:alpha val="99000"/>
                  </a:schemeClr>
                </a:solidFill>
                <a:latin typeface="Segoe UI Light" pitchFamily="34" charset="0"/>
              </a:endParaRPr>
            </a:p>
          </p:txBody>
        </p:sp>
        <p:pic>
          <p:nvPicPr>
            <p:cNvPr id="142"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2" y="5117880"/>
              <a:ext cx="2325599" cy="410015"/>
            </a:xfrm>
            <a:prstGeom prst="rect">
              <a:avLst/>
            </a:prstGeom>
            <a:grpFill/>
            <a:extLst/>
          </p:spPr>
        </p:pic>
      </p:grpSp>
      <p:sp>
        <p:nvSpPr>
          <p:cNvPr id="5" name="Rounded Rectangle 23"/>
          <p:cNvSpPr>
            <a:spLocks noChangeAspect="1"/>
          </p:cNvSpPr>
          <p:nvPr/>
        </p:nvSpPr>
        <p:spPr bwMode="auto">
          <a:xfrm>
            <a:off x="2113044" y="4039882"/>
            <a:ext cx="5851075" cy="343271"/>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31412" y="-152436"/>
            <a:ext cx="304761"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6" tIns="45719" rIns="91436" bIns="45719" numCol="1" anchor="t" anchorCtr="0" compatLnSpc="1">
            <a:prstTxWarp prst="textNoShape">
              <a:avLst/>
            </a:prstTxWarp>
          </a:bodyPr>
          <a:lstStyle/>
          <a:p>
            <a:endParaRPr lang="en-US"/>
          </a:p>
        </p:txBody>
      </p:sp>
      <p:sp>
        <p:nvSpPr>
          <p:cNvPr id="126" name="Up-Down Arrow 125"/>
          <p:cNvSpPr/>
          <p:nvPr/>
        </p:nvSpPr>
        <p:spPr bwMode="auto">
          <a:xfrm rot="10800000">
            <a:off x="7370515" y="4368425"/>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1" name="Rounded Rectangle 23"/>
          <p:cNvSpPr>
            <a:spLocks noChangeAspect="1"/>
          </p:cNvSpPr>
          <p:nvPr/>
        </p:nvSpPr>
        <p:spPr bwMode="auto">
          <a:xfrm>
            <a:off x="2103617" y="3173242"/>
            <a:ext cx="2896236" cy="343271"/>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 Analytics Layer</a:t>
            </a:r>
          </a:p>
        </p:txBody>
      </p:sp>
      <p:sp>
        <p:nvSpPr>
          <p:cNvPr id="68" name="Up-Down Arrow 67"/>
          <p:cNvSpPr/>
          <p:nvPr/>
        </p:nvSpPr>
        <p:spPr bwMode="auto">
          <a:xfrm rot="10800000">
            <a:off x="4694352" y="1023939"/>
            <a:ext cx="305501" cy="109346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2" name="Group 81"/>
          <p:cNvGrpSpPr/>
          <p:nvPr/>
        </p:nvGrpSpPr>
        <p:grpSpPr>
          <a:xfrm>
            <a:off x="183793" y="2250856"/>
            <a:ext cx="1311124" cy="1301971"/>
            <a:chOff x="5408612" y="2643240"/>
            <a:chExt cx="1191897" cy="1191897"/>
          </a:xfrm>
        </p:grpSpPr>
        <p:sp>
          <p:nvSpPr>
            <p:cNvPr id="83" name="Rounded Rectangle 23"/>
            <p:cNvSpPr>
              <a:spLocks noChangeAspect="1"/>
            </p:cNvSpPr>
            <p:nvPr/>
          </p:nvSpPr>
          <p:spPr bwMode="auto">
            <a:xfrm>
              <a:off x="5408612" y="2643240"/>
              <a:ext cx="1191897" cy="1191897"/>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2000" spc="-51"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HPC Server</a:t>
              </a:r>
            </a:p>
          </p:txBody>
        </p:sp>
        <p:pic>
          <p:nvPicPr>
            <p:cNvPr id="84" name="Picture 4" descr="[mapreduce-process.pn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8907" y="2870501"/>
              <a:ext cx="771307" cy="58275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23"/>
          <p:cNvSpPr>
            <a:spLocks noChangeAspect="1"/>
          </p:cNvSpPr>
          <p:nvPr/>
        </p:nvSpPr>
        <p:spPr bwMode="auto">
          <a:xfrm>
            <a:off x="2103617" y="610963"/>
            <a:ext cx="5266899" cy="343271"/>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p>
        </p:txBody>
      </p:sp>
      <p:sp>
        <p:nvSpPr>
          <p:cNvPr id="32" name="Rounded Rectangle 23"/>
          <p:cNvSpPr>
            <a:spLocks noChangeAspect="1"/>
          </p:cNvSpPr>
          <p:nvPr/>
        </p:nvSpPr>
        <p:spPr bwMode="auto">
          <a:xfrm>
            <a:off x="3419007" y="2155833"/>
            <a:ext cx="2661751" cy="343271"/>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p>
        </p:txBody>
      </p:sp>
      <p:sp>
        <p:nvSpPr>
          <p:cNvPr id="33" name="Up-Down Arrow 32"/>
          <p:cNvSpPr/>
          <p:nvPr/>
        </p:nvSpPr>
        <p:spPr bwMode="auto">
          <a:xfrm rot="10800000">
            <a:off x="4571178" y="2600235"/>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4" name="Up-Down Arrow 33"/>
          <p:cNvSpPr/>
          <p:nvPr/>
        </p:nvSpPr>
        <p:spPr bwMode="auto">
          <a:xfrm rot="10800000">
            <a:off x="3866972" y="3507896"/>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5" name="Up-Down Arrow 34"/>
          <p:cNvSpPr/>
          <p:nvPr/>
        </p:nvSpPr>
        <p:spPr bwMode="auto">
          <a:xfrm rot="10800000">
            <a:off x="6464489" y="1023936"/>
            <a:ext cx="331777" cy="2953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1" name="Up-Down Arrow 40"/>
          <p:cNvSpPr/>
          <p:nvPr/>
        </p:nvSpPr>
        <p:spPr bwMode="auto">
          <a:xfrm rot="10800000">
            <a:off x="5469888" y="2518985"/>
            <a:ext cx="331777" cy="1544452"/>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2" name="Up-Down Arrow 41"/>
          <p:cNvSpPr/>
          <p:nvPr/>
        </p:nvSpPr>
        <p:spPr bwMode="auto">
          <a:xfrm rot="10800000">
            <a:off x="2746425" y="975812"/>
            <a:ext cx="359148" cy="219743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94" y="4211518"/>
            <a:ext cx="1311124" cy="743827"/>
          </a:xfrm>
          <a:prstGeom prst="rect">
            <a:avLst/>
          </a:prstGeom>
        </p:spPr>
      </p:pic>
      <p:sp>
        <p:nvSpPr>
          <p:cNvPr id="85" name="Up-Down Arrow 84"/>
          <p:cNvSpPr/>
          <p:nvPr/>
        </p:nvSpPr>
        <p:spPr bwMode="auto">
          <a:xfrm rot="5400000">
            <a:off x="7801588" y="382388"/>
            <a:ext cx="324256" cy="819441"/>
          </a:xfrm>
          <a:prstGeom prst="upDownArrow">
            <a:avLst>
              <a:gd name="adj1" fmla="val 50000"/>
              <a:gd name="adj2" fmla="val 59741"/>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6" name="Group 85"/>
          <p:cNvGrpSpPr/>
          <p:nvPr/>
        </p:nvGrpSpPr>
        <p:grpSpPr>
          <a:xfrm>
            <a:off x="8483261" y="257493"/>
            <a:ext cx="1553180" cy="1014083"/>
            <a:chOff x="9482980" y="1193076"/>
            <a:chExt cx="1553382" cy="1013848"/>
          </a:xfrm>
        </p:grpSpPr>
        <p:sp>
          <p:nvSpPr>
            <p:cNvPr id="87"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8"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9"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90" name="Up-Down Arrow 89"/>
          <p:cNvSpPr/>
          <p:nvPr/>
        </p:nvSpPr>
        <p:spPr bwMode="auto">
          <a:xfrm rot="5400000">
            <a:off x="7785871" y="1923956"/>
            <a:ext cx="356495" cy="820247"/>
          </a:xfrm>
          <a:prstGeom prst="upDownArrow">
            <a:avLst>
              <a:gd name="adj1" fmla="val 50000"/>
              <a:gd name="adj2" fmla="val 59741"/>
            </a:avLst>
          </a:prstGeom>
          <a:solidFill>
            <a:schemeClr val="accent1"/>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91" name="Group 90"/>
          <p:cNvGrpSpPr/>
          <p:nvPr/>
        </p:nvGrpSpPr>
        <p:grpSpPr>
          <a:xfrm>
            <a:off x="8483261" y="2817388"/>
            <a:ext cx="1562312" cy="1025772"/>
            <a:chOff x="9512202" y="2531368"/>
            <a:chExt cx="1562516" cy="1025534"/>
          </a:xfrm>
        </p:grpSpPr>
        <p:sp>
          <p:nvSpPr>
            <p:cNvPr id="92" name="Rounded Rectangle 23"/>
            <p:cNvSpPr>
              <a:spLocks noChangeAspect="1"/>
            </p:cNvSpPr>
            <p:nvPr/>
          </p:nvSpPr>
          <p:spPr bwMode="auto">
            <a:xfrm>
              <a:off x="9882821" y="2531368"/>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3" name="Rounded Rectangle 23"/>
            <p:cNvSpPr>
              <a:spLocks noChangeAspect="1"/>
            </p:cNvSpPr>
            <p:nvPr/>
          </p:nvSpPr>
          <p:spPr bwMode="auto">
            <a:xfrm>
              <a:off x="9699984" y="2727795"/>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4" name="Rounded Rectangle 23"/>
            <p:cNvSpPr>
              <a:spLocks noChangeAspect="1"/>
            </p:cNvSpPr>
            <p:nvPr/>
          </p:nvSpPr>
          <p:spPr bwMode="auto">
            <a:xfrm>
              <a:off x="9512202" y="2899272"/>
              <a:ext cx="1191897" cy="65763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96" name="Group 95"/>
          <p:cNvGrpSpPr/>
          <p:nvPr/>
        </p:nvGrpSpPr>
        <p:grpSpPr>
          <a:xfrm>
            <a:off x="8470256" y="1723535"/>
            <a:ext cx="1549292" cy="986674"/>
            <a:chOff x="10406714" y="279041"/>
            <a:chExt cx="1549494" cy="986445"/>
          </a:xfrm>
        </p:grpSpPr>
        <p:sp>
          <p:nvSpPr>
            <p:cNvPr id="97" name="Rounded Rectangle 23"/>
            <p:cNvSpPr>
              <a:spLocks noChangeAspect="1"/>
            </p:cNvSpPr>
            <p:nvPr/>
          </p:nvSpPr>
          <p:spPr bwMode="auto">
            <a:xfrm>
              <a:off x="10764311" y="279041"/>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Provider</a:t>
              </a:r>
            </a:p>
          </p:txBody>
        </p:sp>
        <p:sp>
          <p:nvSpPr>
            <p:cNvPr id="98" name="Rounded Rectangle 23"/>
            <p:cNvSpPr>
              <a:spLocks noChangeAspect="1"/>
            </p:cNvSpPr>
            <p:nvPr/>
          </p:nvSpPr>
          <p:spPr bwMode="auto">
            <a:xfrm>
              <a:off x="10586971" y="455270"/>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sp>
          <p:nvSpPr>
            <p:cNvPr id="99" name="Rounded Rectangle 23"/>
            <p:cNvSpPr>
              <a:spLocks noChangeAspect="1"/>
            </p:cNvSpPr>
            <p:nvPr/>
          </p:nvSpPr>
          <p:spPr bwMode="auto">
            <a:xfrm>
              <a:off x="10406714" y="60785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100" name="Group 99"/>
          <p:cNvGrpSpPr/>
          <p:nvPr/>
        </p:nvGrpSpPr>
        <p:grpSpPr>
          <a:xfrm>
            <a:off x="6712849" y="4942511"/>
            <a:ext cx="3463828" cy="736005"/>
            <a:chOff x="8554291" y="621009"/>
            <a:chExt cx="3332890" cy="735835"/>
          </a:xfrm>
        </p:grpSpPr>
        <p:sp>
          <p:nvSpPr>
            <p:cNvPr id="101" name="Rounded Rectangle 23"/>
            <p:cNvSpPr>
              <a:spLocks noChangeAspect="1"/>
            </p:cNvSpPr>
            <p:nvPr/>
          </p:nvSpPr>
          <p:spPr bwMode="auto">
            <a:xfrm>
              <a:off x="8906037" y="621009"/>
              <a:ext cx="2981144" cy="402103"/>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2" name="Rounded Rectangle 23"/>
            <p:cNvSpPr>
              <a:spLocks noChangeAspect="1"/>
            </p:cNvSpPr>
            <p:nvPr/>
          </p:nvSpPr>
          <p:spPr bwMode="auto">
            <a:xfrm>
              <a:off x="8740339" y="784085"/>
              <a:ext cx="2981144" cy="402103"/>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3" name="Rounded Rectangle 23"/>
            <p:cNvSpPr>
              <a:spLocks noChangeAspect="1"/>
            </p:cNvSpPr>
            <p:nvPr/>
          </p:nvSpPr>
          <p:spPr bwMode="auto">
            <a:xfrm>
              <a:off x="8554291" y="954741"/>
              <a:ext cx="2981144" cy="402103"/>
            </a:xfrm>
            <a:prstGeom prst="rect">
              <a:avLst/>
            </a:prstGeom>
            <a:solidFill>
              <a:srgbClr val="0070C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Third Party Services</a:t>
              </a:r>
            </a:p>
          </p:txBody>
        </p:sp>
      </p:grpSp>
      <p:sp>
        <p:nvSpPr>
          <p:cNvPr id="104" name="Up-Down Arrow 103"/>
          <p:cNvSpPr/>
          <p:nvPr/>
        </p:nvSpPr>
        <p:spPr bwMode="auto">
          <a:xfrm rot="5400000">
            <a:off x="6297923" y="4907442"/>
            <a:ext cx="268125" cy="646335"/>
          </a:xfrm>
          <a:prstGeom prst="upDownArrow">
            <a:avLst>
              <a:gd name="adj1" fmla="val 50000"/>
              <a:gd name="adj2" fmla="val 59741"/>
            </a:avLst>
          </a:prstGeom>
          <a:solidFill>
            <a:schemeClr val="bg1">
              <a:lumMod val="6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05" name="Group 104"/>
          <p:cNvGrpSpPr/>
          <p:nvPr/>
        </p:nvGrpSpPr>
        <p:grpSpPr>
          <a:xfrm>
            <a:off x="10527302" y="897214"/>
            <a:ext cx="1553180" cy="1014083"/>
            <a:chOff x="9482980" y="1193076"/>
            <a:chExt cx="1553382" cy="1013848"/>
          </a:xfrm>
        </p:grpSpPr>
        <p:sp>
          <p:nvSpPr>
            <p:cNvPr id="106"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7"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8"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3" name="Left-Up Arrow 2"/>
          <p:cNvSpPr/>
          <p:nvPr/>
        </p:nvSpPr>
        <p:spPr bwMode="auto">
          <a:xfrm flipH="1">
            <a:off x="6884813" y="1069891"/>
            <a:ext cx="3642490" cy="657783"/>
          </a:xfrm>
          <a:prstGeom prst="leftUpArrow">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09" name="Up-Down Arrow 108"/>
          <p:cNvSpPr/>
          <p:nvPr/>
        </p:nvSpPr>
        <p:spPr bwMode="auto">
          <a:xfrm rot="5400000">
            <a:off x="7783088" y="2945748"/>
            <a:ext cx="356495" cy="820247"/>
          </a:xfrm>
          <a:prstGeom prst="upDownArrow">
            <a:avLst>
              <a:gd name="adj1" fmla="val 50000"/>
              <a:gd name="adj2" fmla="val 59741"/>
            </a:avLst>
          </a:prstGeom>
          <a:solidFill>
            <a:srgbClr val="00B05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19" name="Group 63"/>
          <p:cNvGrpSpPr/>
          <p:nvPr/>
        </p:nvGrpSpPr>
        <p:grpSpPr>
          <a:xfrm>
            <a:off x="5153495" y="4955345"/>
            <a:ext cx="964564" cy="688311"/>
            <a:chOff x="152400" y="3962400"/>
            <a:chExt cx="1066800" cy="990600"/>
          </a:xfrm>
        </p:grpSpPr>
        <p:pic>
          <p:nvPicPr>
            <p:cNvPr id="120"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1" name="Rounded Rectangle 120"/>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22" name="Group 63"/>
          <p:cNvGrpSpPr/>
          <p:nvPr/>
        </p:nvGrpSpPr>
        <p:grpSpPr>
          <a:xfrm>
            <a:off x="4145232" y="4950279"/>
            <a:ext cx="867841" cy="688311"/>
            <a:chOff x="152400" y="3962400"/>
            <a:chExt cx="1066800" cy="990600"/>
          </a:xfrm>
        </p:grpSpPr>
        <p:pic>
          <p:nvPicPr>
            <p:cNvPr id="123"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4" name="Rounded Rectangle 123"/>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25" name="Group 63"/>
          <p:cNvGrpSpPr/>
          <p:nvPr/>
        </p:nvGrpSpPr>
        <p:grpSpPr>
          <a:xfrm>
            <a:off x="3131712" y="4943890"/>
            <a:ext cx="867841" cy="688311"/>
            <a:chOff x="152400" y="3962400"/>
            <a:chExt cx="1066800" cy="990600"/>
          </a:xfrm>
        </p:grpSpPr>
        <p:pic>
          <p:nvPicPr>
            <p:cNvPr id="127"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8" name="Rounded Rectangle 127"/>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
        <p:nvSpPr>
          <p:cNvPr id="129" name="Up-Down Arrow 128"/>
          <p:cNvSpPr/>
          <p:nvPr/>
        </p:nvSpPr>
        <p:spPr bwMode="auto">
          <a:xfrm rot="10800000">
            <a:off x="4474724" y="4391679"/>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30" name="Up-Down Arrow 129"/>
          <p:cNvSpPr/>
          <p:nvPr/>
        </p:nvSpPr>
        <p:spPr bwMode="auto">
          <a:xfrm rot="10800000">
            <a:off x="2687071" y="4391679"/>
            <a:ext cx="331777" cy="1619330"/>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31" name="Group 63"/>
          <p:cNvGrpSpPr/>
          <p:nvPr/>
        </p:nvGrpSpPr>
        <p:grpSpPr>
          <a:xfrm>
            <a:off x="3427302" y="6022464"/>
            <a:ext cx="964564" cy="688311"/>
            <a:chOff x="152400" y="3962400"/>
            <a:chExt cx="1066800" cy="990600"/>
          </a:xfrm>
        </p:grpSpPr>
        <p:pic>
          <p:nvPicPr>
            <p:cNvPr id="132"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3" name="Rounded Rectangle 132"/>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34" name="Group 63"/>
          <p:cNvGrpSpPr/>
          <p:nvPr/>
        </p:nvGrpSpPr>
        <p:grpSpPr>
          <a:xfrm>
            <a:off x="2419039" y="6017399"/>
            <a:ext cx="867841" cy="688311"/>
            <a:chOff x="152400" y="3962400"/>
            <a:chExt cx="1066800" cy="990600"/>
          </a:xfrm>
        </p:grpSpPr>
        <p:pic>
          <p:nvPicPr>
            <p:cNvPr id="135"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6" name="Rounded Rectangle 135"/>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37" name="Group 63"/>
          <p:cNvGrpSpPr/>
          <p:nvPr/>
        </p:nvGrpSpPr>
        <p:grpSpPr>
          <a:xfrm>
            <a:off x="1405519" y="6011009"/>
            <a:ext cx="867841" cy="688311"/>
            <a:chOff x="152400" y="3962400"/>
            <a:chExt cx="1066800" cy="990600"/>
          </a:xfrm>
        </p:grpSpPr>
        <p:pic>
          <p:nvPicPr>
            <p:cNvPr id="138"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9" name="Rounded Rectangle 138"/>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Tree>
    <p:extLst>
      <p:ext uri="{BB962C8B-B14F-4D97-AF65-F5344CB8AC3E}">
        <p14:creationId xmlns:p14="http://schemas.microsoft.com/office/powerpoint/2010/main" val="68744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3" y="1594246"/>
            <a:ext cx="9130551"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546978439"/>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809410" y="5511395"/>
            <a:ext cx="429605" cy="230832"/>
          </a:xfrm>
          <a:prstGeom prst="rect">
            <a:avLst/>
          </a:prstGeom>
          <a:noFill/>
        </p:spPr>
        <p:txBody>
          <a:bodyPr wrap="none" lIns="0" tIns="0" rIns="0" bIns="0" rtlCol="0">
            <a:spAutoFit/>
          </a:bodyPr>
          <a:lstStyle/>
          <a:p>
            <a:r>
              <a:rPr lang="en-GB" sz="1500" b="1" dirty="0">
                <a:latin typeface="Helvetica" pitchFamily="34" charset="0"/>
              </a:rPr>
              <a:t>2012</a:t>
            </a:r>
          </a:p>
        </p:txBody>
      </p:sp>
      <p:sp>
        <p:nvSpPr>
          <p:cNvPr id="7" name="TextBox 6"/>
          <p:cNvSpPr txBox="1"/>
          <p:nvPr/>
        </p:nvSpPr>
        <p:spPr>
          <a:xfrm>
            <a:off x="11414191" y="5511395"/>
            <a:ext cx="429605" cy="230832"/>
          </a:xfrm>
          <a:prstGeom prst="rect">
            <a:avLst/>
          </a:prstGeom>
          <a:noFill/>
        </p:spPr>
        <p:txBody>
          <a:bodyPr wrap="none" lIns="0" tIns="0" rIns="0" bIns="0" rtlCol="0">
            <a:spAutoFit/>
          </a:bodyPr>
          <a:lstStyle/>
          <a:p>
            <a:r>
              <a:rPr lang="en-GB" sz="1500" b="1" dirty="0">
                <a:latin typeface="Helvetica" pitchFamily="34" charset="0"/>
              </a:rPr>
              <a:t>2013</a:t>
            </a:r>
          </a:p>
        </p:txBody>
      </p:sp>
      <p:sp>
        <p:nvSpPr>
          <p:cNvPr id="8" name="TextBox 7"/>
          <p:cNvSpPr txBox="1"/>
          <p:nvPr/>
        </p:nvSpPr>
        <p:spPr>
          <a:xfrm>
            <a:off x="10774263" y="5917058"/>
            <a:ext cx="482503" cy="230832"/>
          </a:xfrm>
          <a:prstGeom prst="rect">
            <a:avLst/>
          </a:prstGeom>
          <a:noFill/>
        </p:spPr>
        <p:txBody>
          <a:bodyPr wrap="none" lIns="0" tIns="0" rIns="0" bIns="0" rtlCol="0">
            <a:spAutoFit/>
          </a:bodyPr>
          <a:lstStyle/>
          <a:p>
            <a:r>
              <a:rPr lang="en-GB" sz="1500" b="1" dirty="0">
                <a:latin typeface="Helvetica" pitchFamily="34" charset="0"/>
              </a:rPr>
              <a:t>6,432</a:t>
            </a:r>
          </a:p>
        </p:txBody>
      </p:sp>
      <p:sp>
        <p:nvSpPr>
          <p:cNvPr id="9" name="TextBox 8"/>
          <p:cNvSpPr txBox="1"/>
          <p:nvPr/>
        </p:nvSpPr>
        <p:spPr>
          <a:xfrm>
            <a:off x="11391000" y="5917057"/>
            <a:ext cx="589906" cy="230832"/>
          </a:xfrm>
          <a:prstGeom prst="rect">
            <a:avLst/>
          </a:prstGeom>
          <a:noFill/>
        </p:spPr>
        <p:txBody>
          <a:bodyPr wrap="none" lIns="0" tIns="0" rIns="0" bIns="0" rtlCol="0">
            <a:spAutoFit/>
          </a:bodyPr>
          <a:lstStyle/>
          <a:p>
            <a:r>
              <a:rPr lang="en-GB" sz="1500" b="1" dirty="0">
                <a:latin typeface="Helvetica" pitchFamily="34" charset="0"/>
              </a:rPr>
              <a:t>10,537</a:t>
            </a:r>
          </a:p>
        </p:txBody>
      </p:sp>
    </p:spTree>
    <p:extLst>
      <p:ext uri="{BB962C8B-B14F-4D97-AF65-F5344CB8AC3E}">
        <p14:creationId xmlns:p14="http://schemas.microsoft.com/office/powerpoint/2010/main" val="393853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3046988"/>
          </a:xfrm>
        </p:spPr>
        <p:txBody>
          <a:bodyPr/>
          <a:lstStyle/>
          <a:p>
            <a:pPr algn="ctr"/>
            <a:r>
              <a:rPr lang="en-GB" dirty="0" smtClean="0"/>
              <a:t>The problem is this: </a:t>
            </a:r>
            <a:br>
              <a:rPr lang="en-GB" dirty="0" smtClean="0"/>
            </a:br>
            <a:r>
              <a:rPr lang="en-GB" dirty="0"/>
              <a:t/>
            </a:r>
            <a:br>
              <a:rPr lang="en-GB" dirty="0"/>
            </a:br>
            <a:r>
              <a:rPr lang="en-GB" dirty="0" smtClean="0"/>
              <a:t>the data is still weakly integrated into our </a:t>
            </a:r>
            <a:r>
              <a:rPr lang="en-GB" dirty="0" smtClean="0"/>
              <a:t>programming </a:t>
            </a:r>
            <a:r>
              <a:rPr lang="en-GB" dirty="0" smtClean="0"/>
              <a:t>languages</a:t>
            </a:r>
            <a:endParaRPr lang="en-GB" b="1" dirty="0"/>
          </a:p>
        </p:txBody>
      </p:sp>
    </p:spTree>
    <p:extLst>
      <p:ext uri="{BB962C8B-B14F-4D97-AF65-F5344CB8AC3E}">
        <p14:creationId xmlns:p14="http://schemas.microsoft.com/office/powerpoint/2010/main" val="5233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285241"/>
          </a:xfrm>
        </p:spPr>
        <p:txBody>
          <a:bodyPr/>
          <a:lstStyle/>
          <a:p>
            <a:pPr algn="ctr"/>
            <a:r>
              <a:rPr lang="en-GB" dirty="0" smtClean="0"/>
              <a:t>The Technique: “F# Type Providers”</a:t>
            </a:r>
            <a:br>
              <a:rPr lang="en-GB" dirty="0" smtClean="0"/>
            </a:br>
            <a:r>
              <a:rPr lang="en-GB" dirty="0"/>
              <a:t/>
            </a:r>
            <a:br>
              <a:rPr lang="en-GB" dirty="0"/>
            </a:br>
            <a:r>
              <a:rPr lang="en-GB" dirty="0" smtClean="0"/>
              <a:t>Allow scalable, robust, deep integration</a:t>
            </a:r>
            <a:endParaRPr lang="en-GB" b="1" dirty="0"/>
          </a:p>
        </p:txBody>
      </p:sp>
    </p:spTree>
    <p:extLst>
      <p:ext uri="{BB962C8B-B14F-4D97-AF65-F5344CB8AC3E}">
        <p14:creationId xmlns:p14="http://schemas.microsoft.com/office/powerpoint/2010/main" val="304999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Integrate all of </a:t>
            </a:r>
            <a:r>
              <a:rPr lang="en-GB" dirty="0" smtClean="0">
                <a:hlinkClick r:id="rId2"/>
              </a:rPr>
              <a:t>worldbank.org/data</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smtClean="0"/>
              <a:t>10,000+ time series for hundreds of countries/regions</a:t>
            </a:r>
            <a:endParaRPr lang="en-GB" sz="3300" b="1" dirty="0"/>
          </a:p>
        </p:txBody>
      </p:sp>
    </p:spTree>
    <p:extLst>
      <p:ext uri="{BB962C8B-B14F-4D97-AF65-F5344CB8AC3E}">
        <p14:creationId xmlns:p14="http://schemas.microsoft.com/office/powerpoint/2010/main" val="175093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381697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83"/>
            <a:ext cx="11171635" cy="6537173"/>
          </a:xfrm>
        </p:spPr>
        <p:txBody>
          <a:bodyPr/>
          <a:lstStyle/>
          <a:p>
            <a:pPr algn="ctr"/>
            <a:r>
              <a:rPr lang="en-GB" b="1" dirty="0" smtClean="0">
                <a:latin typeface="Segoe UI Light" panose="020B0502040204020203" pitchFamily="34" charset="0"/>
              </a:rPr>
              <a:t>A Type Provider is….</a:t>
            </a:r>
            <a:br>
              <a:rPr lang="en-GB" b="1" dirty="0" smtClean="0">
                <a:latin typeface="Segoe UI Light" panose="020B0502040204020203" pitchFamily="34" charset="0"/>
              </a:rPr>
            </a:br>
            <a:r>
              <a:rPr lang="en-GB" b="1" dirty="0">
                <a:latin typeface="Segoe UI Light" panose="020B0502040204020203" pitchFamily="34" charset="0"/>
              </a:rPr>
              <a:t/>
            </a:r>
            <a:br>
              <a:rPr lang="en-GB" b="1" dirty="0">
                <a:latin typeface="Segoe UI Light" panose="020B0502040204020203" pitchFamily="34" charset="0"/>
              </a:rPr>
            </a:br>
            <a:r>
              <a:rPr lang="en-GB" sz="3300" dirty="0">
                <a:latin typeface="Segoe UI Light" panose="020B0502040204020203" pitchFamily="34" charset="0"/>
              </a:rPr>
              <a:t>“Just like a library”</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4300" dirty="0">
                <a:latin typeface="Segoe UI Light" panose="020B0502040204020203" pitchFamily="34" charset="0"/>
              </a:rPr>
              <a:t>“</a:t>
            </a:r>
            <a:r>
              <a:rPr lang="en-GB" sz="3300" dirty="0">
                <a:latin typeface="Segoe UI Light" panose="020B0502040204020203" pitchFamily="34" charset="0"/>
              </a:rPr>
              <a:t>A design-time component that computes a space of types and methods on-demand…”</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3300" dirty="0">
                <a:latin typeface="Segoe UI Light" panose="020B0502040204020203" pitchFamily="34" charset="0"/>
              </a:rPr>
              <a:t>“An adaptor between data/services and the </a:t>
            </a:r>
            <a:r>
              <a:rPr lang="en-GB" sz="3300" dirty="0" smtClean="0">
                <a:latin typeface="Segoe UI Light" panose="020B0502040204020203" pitchFamily="34" charset="0"/>
              </a:rPr>
              <a:t>F# </a:t>
            </a:r>
            <a:r>
              <a:rPr lang="en-GB" sz="3300" dirty="0">
                <a:latin typeface="Segoe UI Light" panose="020B0502040204020203" pitchFamily="34" charset="0"/>
              </a:rPr>
              <a:t>type system…”</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r>
              <a:rPr lang="en-GB" sz="3300" dirty="0">
                <a:latin typeface="Segoe UI Light" panose="020B0502040204020203" pitchFamily="34" charset="0"/>
              </a:rPr>
              <a:t>“On-demand, scalable compile-time provision of type/module definitions…”</a:t>
            </a:r>
            <a:br>
              <a:rPr lang="en-GB" sz="3300" dirty="0">
                <a:latin typeface="Segoe UI Light" panose="020B0502040204020203" pitchFamily="34" charset="0"/>
              </a:rPr>
            </a:br>
            <a:r>
              <a:rPr lang="en-GB" sz="3300" dirty="0">
                <a:latin typeface="Segoe UI Light" panose="020B0502040204020203" pitchFamily="34" charset="0"/>
              </a:rPr>
              <a:t/>
            </a:r>
            <a:br>
              <a:rPr lang="en-GB" sz="3300" dirty="0">
                <a:latin typeface="Segoe UI Light" panose="020B0502040204020203" pitchFamily="34" charset="0"/>
              </a:rPr>
            </a:br>
            <a:endParaRPr lang="en-GB" sz="2400" dirty="0">
              <a:latin typeface="Segoe UI Light" panose="020B0502040204020203"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761747"/>
          </a:xfrm>
        </p:spPr>
        <p:txBody>
          <a:bodyPr/>
          <a:lstStyle/>
          <a:p>
            <a:pPr algn="ctr"/>
            <a:r>
              <a:rPr lang="en-GB" dirty="0" smtClean="0"/>
              <a:t>But what about financial data?</a:t>
            </a:r>
            <a:endParaRPr lang="en-GB" b="1" dirty="0"/>
          </a:p>
        </p:txBody>
      </p:sp>
    </p:spTree>
    <p:extLst>
      <p:ext uri="{BB962C8B-B14F-4D97-AF65-F5344CB8AC3E}">
        <p14:creationId xmlns:p14="http://schemas.microsoft.com/office/powerpoint/2010/main" val="95801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596917"/>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smtClean="0">
                <a:solidFill>
                  <a:srgbClr val="002060"/>
                </a:solidFill>
                <a:latin typeface="Consolas" pitchFamily="49" charset="0"/>
                <a:cs typeface="Consolas" pitchFamily="49" charset="0"/>
              </a:rPr>
              <a:t>RiskLab.GetDataContext</a:t>
            </a:r>
            <a:r>
              <a:rPr lang="en-GB" sz="2400" b="1" dirty="0">
                <a:solidFill>
                  <a:srgbClr val="002060"/>
                </a:solidFill>
                <a:latin typeface="Consolas" pitchFamily="49" charset="0"/>
                <a:cs typeface="Consolas" pitchFamily="49" charset="0"/>
              </a:rPr>
              <a:t>()</a:t>
            </a:r>
          </a:p>
          <a:p>
            <a:pPr marL="611028" indent="-611028">
              <a:buFont typeface="+mj-lt"/>
              <a:buAutoNum type="arabicPeriod"/>
            </a:pPr>
            <a:endParaRPr lang="en-GB" sz="2400" dirty="0"/>
          </a:p>
          <a:p>
            <a:pPr marL="0" indent="0">
              <a:buNone/>
            </a:pPr>
            <a:r>
              <a:rPr lang="en-GB" sz="2400" dirty="0"/>
              <a:t>1. Compiler/IDE requests metadata for symbol </a:t>
            </a:r>
            <a:r>
              <a:rPr lang="en-GB" sz="2400" dirty="0" err="1">
                <a:latin typeface="Consolas" pitchFamily="49" charset="0"/>
                <a:cs typeface="Consolas" pitchFamily="49" charset="0"/>
              </a:rPr>
              <a:t>GetDataContext</a:t>
            </a:r>
            <a:endParaRPr lang="en-GB" sz="2400" dirty="0"/>
          </a:p>
          <a:p>
            <a:pPr marL="1090181" lvl="1" indent="-611028">
              <a:buFont typeface="Wingdings" pitchFamily="2" charset="2"/>
              <a:buChar char="ü"/>
            </a:pPr>
            <a:r>
              <a:rPr lang="en-GB" sz="2400" dirty="0"/>
              <a:t>Provider reports return type of </a:t>
            </a:r>
            <a:r>
              <a:rPr lang="en-GB" sz="2400" dirty="0" err="1" smtClean="0">
                <a:latin typeface="Consolas" pitchFamily="49" charset="0"/>
                <a:cs typeface="Consolas" pitchFamily="49" charset="0"/>
              </a:rPr>
              <a:t>RiskLabDataContext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p>
          <a:p>
            <a:pPr marL="0" indent="0">
              <a:buNone/>
            </a:pPr>
            <a:r>
              <a:rPr lang="en-GB" sz="2400" dirty="0"/>
              <a:t>2. Compiler/IDE requests contents of </a:t>
            </a:r>
            <a:r>
              <a:rPr lang="en-GB" sz="2400" dirty="0" err="1" smtClean="0">
                <a:latin typeface="Consolas" pitchFamily="49" charset="0"/>
                <a:cs typeface="Consolas" pitchFamily="49" charset="0"/>
              </a:rPr>
              <a:t>RiskLabDataContext</a:t>
            </a:r>
            <a:r>
              <a:rPr lang="en-GB" sz="2400" dirty="0">
                <a:latin typeface="Consolas" pitchFamily="49" charset="0"/>
                <a:cs typeface="Consolas" pitchFamily="49" charset="0"/>
              </a:rPr>
              <a:t> </a:t>
            </a:r>
            <a:r>
              <a:rPr lang="en-GB" sz="2400" dirty="0" smtClean="0">
                <a:gradFill>
                  <a:gsLst>
                    <a:gs pos="0">
                      <a:prstClr val="black"/>
                    </a:gs>
                    <a:gs pos="86000">
                      <a:prstClr val="black"/>
                    </a:gs>
                  </a:gsLst>
                  <a:lin ang="5400000" scaled="0"/>
                </a:gradFill>
              </a:rPr>
              <a:t>and property </a:t>
            </a:r>
            <a:r>
              <a:rPr lang="en-GB" sz="2400" dirty="0" smtClean="0">
                <a:gradFill>
                  <a:gsLst>
                    <a:gs pos="0">
                      <a:prstClr val="black"/>
                    </a:gs>
                    <a:gs pos="86000">
                      <a:prstClr val="black"/>
                    </a:gs>
                  </a:gsLst>
                  <a:lin ang="5400000" scaled="0"/>
                </a:gradFill>
                <a:latin typeface="Consolas" pitchFamily="49" charset="0"/>
                <a:cs typeface="Consolas" pitchFamily="49" charset="0"/>
              </a:rPr>
              <a:t>Categories</a:t>
            </a:r>
            <a:endParaRPr lang="en-GB" sz="2400" dirty="0"/>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028" indent="-611028">
              <a:buFont typeface="+mj-lt"/>
              <a:buAutoNum type="arabicPeriod"/>
            </a:pPr>
            <a:endParaRPr lang="en-GB" sz="105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data.Categories.``GB</a:t>
            </a:r>
            <a:r>
              <a:rPr lang="en-GB" sz="2400" b="1" dirty="0" smtClean="0">
                <a:solidFill>
                  <a:srgbClr val="002060"/>
                </a:solidFill>
                <a:latin typeface="Consolas" pitchFamily="49" charset="0"/>
                <a:cs typeface="Consolas" pitchFamily="49" charset="0"/>
              </a:rPr>
              <a:t> Equities``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gradFill>
                <a:gsLst>
                  <a:gs pos="0">
                    <a:prstClr val="black"/>
                  </a:gs>
                  <a:gs pos="86000">
                    <a:prstClr val="black"/>
                  </a:gs>
                </a:gsLst>
                <a:lin ang="5400000" scaled="0"/>
              </a:gradFill>
            </a:endParaRPr>
          </a:p>
          <a:p>
            <a:pPr marL="0" indent="0">
              <a:buNone/>
            </a:pPr>
            <a:r>
              <a:rPr lang="en-GB" sz="2400" dirty="0"/>
              <a:t>3. Compiler/IDE requests metadata for symbol </a:t>
            </a:r>
            <a:r>
              <a:rPr lang="en-GB" sz="2400" b="1" dirty="0">
                <a:solidFill>
                  <a:srgbClr val="002060"/>
                </a:solidFill>
                <a:latin typeface="Consolas" pitchFamily="49" charset="0"/>
                <a:cs typeface="Consolas" pitchFamily="49" charset="0"/>
              </a:rPr>
              <a:t>``GB Equities``</a:t>
            </a:r>
            <a:endParaRPr lang="en-GB" sz="2400" dirty="0">
              <a:latin typeface="Consolas" pitchFamily="49" charset="0"/>
              <a:cs typeface="Consolas" pitchFamily="49" charset="0"/>
            </a:endParaRPr>
          </a:p>
          <a:p>
            <a:pPr marL="0" indent="0">
              <a:buNone/>
            </a:pPr>
            <a:r>
              <a:rPr lang="en-GB" sz="2400" dirty="0">
                <a:latin typeface="Consolas" pitchFamily="49" charset="0"/>
                <a:cs typeface="Consolas" pitchFamily="49" charset="0"/>
              </a:rPr>
              <a:t>...</a:t>
            </a:r>
            <a:endParaRPr lang="en-GB" sz="2400" dirty="0"/>
          </a:p>
          <a:p>
            <a:endParaRPr lang="en-GB" sz="24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 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51</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9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52</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9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64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53</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68"/>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9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54</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68"/>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55</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0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56</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106"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3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57</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1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56"/>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6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59</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106"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2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programming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a:t>
            </a:r>
            <a:r>
              <a:rPr lang="en-US" dirty="0" smtClean="0"/>
              <a:t>+ R</a:t>
            </a:r>
          </a:p>
          <a:p>
            <a:endParaRPr lang="en-US" dirty="0" smtClean="0"/>
          </a:p>
        </p:txBody>
      </p:sp>
    </p:spTree>
    <p:extLst>
      <p:ext uri="{BB962C8B-B14F-4D97-AF65-F5344CB8AC3E}">
        <p14:creationId xmlns:p14="http://schemas.microsoft.com/office/powerpoint/2010/main" val="710317440"/>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latin typeface="Segoe UI Light" panose="020B0502040204020203" pitchFamily="34" charset="0"/>
              </a:rPr>
              <a:t>Theme #3</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Data and Types at Multiple Scales</a:t>
            </a:r>
            <a:endParaRPr lang="en-GB" dirty="0">
              <a:latin typeface="Segoe UI Light" panose="020B0502040204020203" pitchFamily="34" charset="0"/>
            </a:endParaRPr>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5590"/>
            <a:ext cx="2431726"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9" y="1518215"/>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7" y="3137714"/>
            <a:ext cx="449639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smtClean="0">
                <a:solidFill>
                  <a:prstClr val="white"/>
                </a:solidFill>
                <a:latin typeface="Consolas" pitchFamily="49" charset="0"/>
                <a:cs typeface="Consolas" pitchFamily="49" charset="0"/>
              </a:rPr>
              <a:t>data.Categories.``GB</a:t>
            </a:r>
            <a:r>
              <a:rPr lang="en-GB" b="1" dirty="0" smtClean="0">
                <a:solidFill>
                  <a:prstClr val="white"/>
                </a:solidFill>
                <a:latin typeface="Consolas" pitchFamily="49" charset="0"/>
                <a:cs typeface="Consolas" pitchFamily="49" charset="0"/>
              </a:rPr>
              <a:t> Equity``</a:t>
            </a:r>
            <a:endParaRPr lang="en-GB" b="1" dirty="0">
              <a:solidFill>
                <a:prstClr val="white"/>
              </a:solidFill>
              <a:latin typeface="Consolas" pitchFamily="49" charset="0"/>
              <a:cs typeface="Consolas" pitchFamily="49" charset="0"/>
            </a:endParaRPr>
          </a:p>
        </p:txBody>
      </p:sp>
      <p:sp>
        <p:nvSpPr>
          <p:cNvPr id="11" name="Folded Corner 10"/>
          <p:cNvSpPr/>
          <p:nvPr/>
        </p:nvSpPr>
        <p:spPr>
          <a:xfrm>
            <a:off x="160807" y="3989457"/>
            <a:ext cx="965806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data.Categories.``GB</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Equity</a:t>
            </a:r>
            <a:r>
              <a:rPr lang="en-GB" b="1" dirty="0" err="1" smtClean="0">
                <a:solidFill>
                  <a:prstClr val="white"/>
                </a:solidFill>
                <a:latin typeface="Consolas" pitchFamily="49" charset="0"/>
                <a:cs typeface="Consolas" pitchFamily="49" charset="0"/>
              </a:rPr>
              <a:t>``</a:t>
            </a:r>
            <a:r>
              <a:rPr lang="en-GB" b="1" dirty="0" err="1">
                <a:solidFill>
                  <a:prstClr val="white"/>
                </a:solidFill>
                <a:latin typeface="Consolas" pitchFamily="49" charset="0"/>
                <a:cs typeface="Consolas" pitchFamily="49" charset="0"/>
              </a:rPr>
              <a:t>.``SAINSBURY</a:t>
            </a:r>
            <a:r>
              <a:rPr lang="en-GB" b="1" dirty="0">
                <a:solidFill>
                  <a:prstClr val="white"/>
                </a:solidFill>
                <a:latin typeface="Consolas" pitchFamily="49" charset="0"/>
                <a:cs typeface="Consolas" pitchFamily="49" charset="0"/>
              </a:rPr>
              <a:t>(J) (SBRY.L, Reuters)``</a:t>
            </a:r>
          </a:p>
        </p:txBody>
      </p:sp>
      <p:sp>
        <p:nvSpPr>
          <p:cNvPr id="9" name="Rectangular Callout 8"/>
          <p:cNvSpPr/>
          <p:nvPr/>
        </p:nvSpPr>
        <p:spPr>
          <a:xfrm>
            <a:off x="1690103" y="5102515"/>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…Only a language with massively scalable metadata integration can operate at all these levels</a:t>
            </a:r>
          </a:p>
        </p:txBody>
      </p:sp>
      <p:sp>
        <p:nvSpPr>
          <p:cNvPr id="12" name="Rectangular Callout 11"/>
          <p:cNvSpPr/>
          <p:nvPr/>
        </p:nvSpPr>
        <p:spPr>
          <a:xfrm>
            <a:off x="8980227" y="5102514"/>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3823556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184492"/>
            <a:ext cx="5531327" cy="1012886"/>
          </a:xfrm>
          <a:prstGeom prst="wedgeRectCallout">
            <a:avLst>
              <a:gd name="adj1" fmla="val 5651"/>
              <a:gd name="adj2" fmla="val 129640"/>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If the metadata contains units (including currencies)…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2"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10872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3434786"/>
          </a:xfrm>
        </p:spPr>
        <p:txBody>
          <a:bodyPr/>
          <a:lstStyle/>
          <a:p>
            <a:r>
              <a:rPr lang="en-GB" sz="4800" dirty="0" smtClean="0">
                <a:latin typeface="Segoe UI Light" panose="020B0502040204020203" pitchFamily="34" charset="0"/>
              </a:rPr>
              <a:t>Theme </a:t>
            </a:r>
            <a:r>
              <a:rPr lang="en-GB" sz="4800" dirty="0" smtClean="0">
                <a:latin typeface="Segoe UI Light" panose="020B0502040204020203" pitchFamily="34" charset="0"/>
              </a:rPr>
              <a:t>#4</a:t>
            </a:r>
            <a:r>
              <a:rPr lang="en-GB" sz="4800" dirty="0" smtClean="0">
                <a:latin typeface="Segoe UI Light" panose="020B0502040204020203" pitchFamily="34" charset="0"/>
              </a:rPr>
              <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800" dirty="0" smtClean="0">
                <a:latin typeface="Segoe UI Light" panose="020B0502040204020203" pitchFamily="34" charset="0"/>
              </a:rPr>
              <a:t>Reactive Streaming</a:t>
            </a:r>
            <a:r>
              <a:rPr lang="en-GB" sz="4800" dirty="0" smtClean="0">
                <a:latin typeface="Segoe UI Light" panose="020B0502040204020203" pitchFamily="34" charset="0"/>
              </a:rPr>
              <a:t/>
            </a:r>
            <a:br>
              <a:rPr lang="en-GB" sz="4800" dirty="0" smtClean="0">
                <a:latin typeface="Segoe UI Light" panose="020B0502040204020203" pitchFamily="34" charset="0"/>
              </a:rPr>
            </a:br>
            <a:r>
              <a:rPr lang="en-GB" sz="4800" dirty="0" smtClean="0">
                <a:latin typeface="Segoe UI Light" panose="020B0502040204020203" pitchFamily="34" charset="0"/>
              </a:rPr>
              <a:t/>
            </a:r>
            <a:br>
              <a:rPr lang="en-GB" sz="4800" dirty="0" smtClean="0">
                <a:latin typeface="Segoe UI Light" panose="020B0502040204020203" pitchFamily="34" charset="0"/>
              </a:rPr>
            </a:br>
            <a:r>
              <a:rPr lang="en-GB" sz="2800" dirty="0" smtClean="0">
                <a:latin typeface="Segoe UI Light" panose="020B0502040204020203" pitchFamily="34" charset="0"/>
              </a:rPr>
              <a:t>Not covered today, but F# </a:t>
            </a:r>
            <a:r>
              <a:rPr lang="en-GB" sz="2800" dirty="0" smtClean="0">
                <a:latin typeface="Segoe UI Light" panose="020B0502040204020203" pitchFamily="34" charset="0"/>
              </a:rPr>
              <a:t>and .NET has </a:t>
            </a:r>
            <a:r>
              <a:rPr lang="en-GB" sz="2800" dirty="0" smtClean="0">
                <a:latin typeface="Segoe UI Light" panose="020B0502040204020203" pitchFamily="34" charset="0"/>
              </a:rPr>
              <a:t>excellent compositional primitives for  reactive, streaming data, and provided data sources can easily make use of these</a:t>
            </a:r>
            <a:endParaRPr lang="en-GB" sz="6600" dirty="0">
              <a:latin typeface="Segoe UI Light" panose="020B0502040204020203" pitchFamily="34" charset="0"/>
            </a:endParaRPr>
          </a:p>
        </p:txBody>
      </p:sp>
    </p:spTree>
    <p:extLst>
      <p:ext uri="{BB962C8B-B14F-4D97-AF65-F5344CB8AC3E}">
        <p14:creationId xmlns:p14="http://schemas.microsoft.com/office/powerpoint/2010/main" val="351588506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Integrating </a:t>
            </a:r>
            <a:r>
              <a:rPr lang="en-GB" smtClean="0">
                <a:latin typeface="Segoe Light" charset="0"/>
              </a:rPr>
              <a:t>with Other Systems?</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20835662"/>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731026"/>
            <a:ext cx="11171635" cy="3808735"/>
          </a:xfrm>
        </p:spPr>
        <p:txBody>
          <a:bodyPr/>
          <a:lstStyle/>
          <a:p>
            <a:pPr algn="ctr"/>
            <a:r>
              <a:rPr lang="en-GB" dirty="0" smtClean="0">
                <a:latin typeface="Segoe Light" charset="0"/>
              </a:rPr>
              <a:t>Functional + R + Excel Integration</a:t>
            </a:r>
            <a:br>
              <a:rPr lang="en-GB" dirty="0" smtClean="0">
                <a:latin typeface="Segoe Light" charset="0"/>
              </a:rPr>
            </a:br>
            <a:r>
              <a:rPr lang="en-GB" dirty="0"/>
              <a:t/>
            </a:r>
            <a:br>
              <a:rPr lang="en-GB" dirty="0"/>
            </a:br>
            <a:r>
              <a:rPr lang="en-GB" dirty="0" smtClean="0"/>
              <a:t>via </a:t>
            </a:r>
            <a:r>
              <a:rPr lang="en-GB" dirty="0" smtClean="0">
                <a:hlinkClick r:id="rId2"/>
              </a:rPr>
              <a:t>fcell.io</a:t>
            </a:r>
            <a:r>
              <a:rPr lang="en-GB" dirty="0" smtClean="0"/>
              <a:t/>
            </a:r>
            <a:br>
              <a:rPr lang="en-GB" dirty="0" smtClean="0"/>
            </a:br>
            <a:r>
              <a:rPr lang="en-GB" dirty="0"/>
              <a:t/>
            </a:r>
            <a:br>
              <a:rPr lang="en-GB" dirty="0"/>
            </a:br>
            <a:r>
              <a:rPr lang="en-GB" dirty="0" smtClean="0"/>
              <a:t> </a:t>
            </a:r>
            <a:endParaRPr lang="en-GB" b="1" dirty="0"/>
          </a:p>
        </p:txBody>
      </p:sp>
      <p:pic>
        <p:nvPicPr>
          <p:cNvPr id="3" name="Picture 2">
            <a:hlinkClick r:id="rId3"/>
          </p:cNvPr>
          <p:cNvPicPr>
            <a:picLocks noChangeAspect="1"/>
          </p:cNvPicPr>
          <p:nvPr/>
        </p:nvPicPr>
        <p:blipFill>
          <a:blip r:embed="rId4"/>
          <a:stretch>
            <a:fillRect/>
          </a:stretch>
        </p:blipFill>
        <p:spPr>
          <a:xfrm>
            <a:off x="3515933" y="3316180"/>
            <a:ext cx="5256424" cy="3183012"/>
          </a:xfrm>
          <a:prstGeom prst="rect">
            <a:avLst/>
          </a:prstGeom>
        </p:spPr>
      </p:pic>
    </p:spTree>
    <p:extLst>
      <p:ext uri="{BB962C8B-B14F-4D97-AF65-F5344CB8AC3E}">
        <p14:creationId xmlns:p14="http://schemas.microsoft.com/office/powerpoint/2010/main" val="327306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932482459"/>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774573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946" y="589358"/>
            <a:ext cx="11171635" cy="2285241"/>
          </a:xfrm>
        </p:spPr>
        <p:txBody>
          <a:bodyPr/>
          <a:lstStyle/>
          <a:p>
            <a:r>
              <a:rPr lang="en-GB" dirty="0" smtClean="0">
                <a:latin typeface="Segoe Light" charset="0"/>
              </a:rPr>
              <a:t>Functional + GPGPU</a:t>
            </a:r>
            <a:br>
              <a:rPr lang="en-GB" dirty="0" smtClean="0">
                <a:latin typeface="Segoe Light" charset="0"/>
              </a:rPr>
            </a:br>
            <a:r>
              <a:rPr lang="en-GB" dirty="0" smtClean="0"/>
              <a:t/>
            </a:r>
            <a:br>
              <a:rPr lang="en-GB" dirty="0" smtClean="0"/>
            </a:br>
            <a:endParaRPr lang="en-GB"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189" y="1725427"/>
            <a:ext cx="4576548" cy="846348"/>
          </a:xfrm>
          <a:prstGeom prst="rect">
            <a:avLst/>
          </a:prstGeom>
        </p:spPr>
      </p:pic>
      <p:sp>
        <p:nvSpPr>
          <p:cNvPr id="5" name="TextBox 4"/>
          <p:cNvSpPr txBox="1"/>
          <p:nvPr/>
        </p:nvSpPr>
        <p:spPr>
          <a:xfrm>
            <a:off x="2438255" y="1968510"/>
            <a:ext cx="3199594" cy="738664"/>
          </a:xfrm>
          <a:prstGeom prst="rect">
            <a:avLst/>
          </a:prstGeom>
          <a:noFill/>
        </p:spPr>
        <p:txBody>
          <a:bodyPr wrap="none" lIns="0" tIns="0" rIns="0" bIns="0" rtlCol="0">
            <a:spAutoFit/>
          </a:bodyPr>
          <a:lstStyle/>
          <a:p>
            <a:r>
              <a:rPr lang="en-GB" sz="4800" dirty="0" smtClean="0">
                <a:gradFill>
                  <a:gsLst>
                    <a:gs pos="0">
                      <a:schemeClr val="tx1"/>
                    </a:gs>
                    <a:gs pos="86000">
                      <a:schemeClr val="tx1"/>
                    </a:gs>
                  </a:gsLst>
                  <a:lin ang="5400000" scaled="0"/>
                </a:gradFill>
                <a:latin typeface="Segoe Light" pitchFamily="34" charset="0"/>
              </a:rPr>
              <a:t>F# + </a:t>
            </a:r>
            <a:r>
              <a:rPr lang="en-GB" sz="4800" dirty="0" err="1" smtClean="0">
                <a:gradFill>
                  <a:gsLst>
                    <a:gs pos="0">
                      <a:schemeClr val="tx1"/>
                    </a:gs>
                    <a:gs pos="86000">
                      <a:schemeClr val="tx1"/>
                    </a:gs>
                  </a:gsLst>
                  <a:lin ang="5400000" scaled="0"/>
                </a:gradFill>
                <a:latin typeface="Segoe Light" pitchFamily="34" charset="0"/>
              </a:rPr>
              <a:t>FCell</a:t>
            </a:r>
            <a:r>
              <a:rPr lang="en-GB" sz="4800" dirty="0" smtClean="0">
                <a:gradFill>
                  <a:gsLst>
                    <a:gs pos="0">
                      <a:schemeClr val="tx1"/>
                    </a:gs>
                    <a:gs pos="86000">
                      <a:schemeClr val="tx1"/>
                    </a:gs>
                  </a:gsLst>
                  <a:lin ang="5400000" scaled="0"/>
                </a:gradFill>
                <a:latin typeface="Segoe Light" pitchFamily="34" charset="0"/>
              </a:rPr>
              <a:t> +</a:t>
            </a:r>
            <a:endParaRPr lang="en-GB" sz="4800" dirty="0" smtClean="0">
              <a:gradFill>
                <a:gsLst>
                  <a:gs pos="0">
                    <a:schemeClr val="tx1"/>
                  </a:gs>
                  <a:gs pos="86000">
                    <a:schemeClr val="tx1"/>
                  </a:gs>
                </a:gsLst>
                <a:lin ang="5400000" scaled="0"/>
              </a:gradFill>
              <a:latin typeface="Segoe Light" pitchFamily="34" charset="0"/>
            </a:endParaRPr>
          </a:p>
        </p:txBody>
      </p:sp>
      <p:pic>
        <p:nvPicPr>
          <p:cNvPr id="6" name="Picture 5">
            <a:hlinkClick r:id="rId3"/>
          </p:cNvPr>
          <p:cNvPicPr>
            <a:picLocks noChangeAspect="1"/>
          </p:cNvPicPr>
          <p:nvPr/>
        </p:nvPicPr>
        <p:blipFill>
          <a:blip r:embed="rId4"/>
          <a:stretch>
            <a:fillRect/>
          </a:stretch>
        </p:blipFill>
        <p:spPr>
          <a:xfrm>
            <a:off x="2903663" y="2874599"/>
            <a:ext cx="6172200" cy="3762375"/>
          </a:xfrm>
          <a:prstGeom prst="rect">
            <a:avLst/>
          </a:prstGeom>
        </p:spPr>
      </p:pic>
    </p:spTree>
    <p:extLst>
      <p:ext uri="{BB962C8B-B14F-4D97-AF65-F5344CB8AC3E}">
        <p14:creationId xmlns:p14="http://schemas.microsoft.com/office/powerpoint/2010/main" val="36313150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1540000"/>
              </p:ext>
            </p:extLst>
          </p:nvPr>
        </p:nvGraphicFramePr>
        <p:xfrm>
          <a:off x="-696036" y="1119116"/>
          <a:ext cx="13415749" cy="558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Summary</a:t>
            </a:r>
            <a:endParaRPr lang="en-GB" dirty="0"/>
          </a:p>
        </p:txBody>
      </p:sp>
    </p:spTree>
    <p:extLst>
      <p:ext uri="{BB962C8B-B14F-4D97-AF65-F5344CB8AC3E}">
        <p14:creationId xmlns:p14="http://schemas.microsoft.com/office/powerpoint/2010/main" val="33159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To find out more…</a:t>
            </a:r>
            <a:endParaRPr lang="en-GB" dirty="0">
              <a:latin typeface="Segoe UI Light" panose="020B0502040204020203" pitchFamily="34" charset="0"/>
            </a:endParaRPr>
          </a:p>
        </p:txBody>
      </p:sp>
      <p:sp>
        <p:nvSpPr>
          <p:cNvPr id="3" name="Text Placeholder 2"/>
          <p:cNvSpPr>
            <a:spLocks noGrp="1"/>
          </p:cNvSpPr>
          <p:nvPr>
            <p:ph type="body" idx="1"/>
          </p:nvPr>
        </p:nvSpPr>
        <p:spPr/>
        <p:txBody>
          <a:bodyPr>
            <a:noAutofit/>
          </a:bodyPr>
          <a:lstStyle/>
          <a:p>
            <a:r>
              <a:rPr lang="da-DK" sz="4000" dirty="0">
                <a:latin typeface="Segoe UI Light" panose="020B0502040204020203" pitchFamily="34" charset="0"/>
              </a:rPr>
              <a:t>Learn F# </a:t>
            </a:r>
            <a:r>
              <a:rPr lang="da-DK" sz="4000" dirty="0">
                <a:latin typeface="Segoe UI Light" panose="020B0502040204020203" pitchFamily="34" charset="0"/>
              </a:rPr>
              <a:t>at </a:t>
            </a:r>
            <a:r>
              <a:rPr lang="da-DK" sz="4000" dirty="0">
                <a:latin typeface="Segoe UI Light" panose="020B0502040204020203" pitchFamily="34" charset="0"/>
                <a:hlinkClick r:id="rId2"/>
              </a:rPr>
              <a:t>tryfsharp.org</a:t>
            </a:r>
            <a:r>
              <a:rPr lang="da-DK" sz="4000" dirty="0">
                <a:latin typeface="Segoe UI Light" panose="020B0502040204020203" pitchFamily="34" charset="0"/>
              </a:rPr>
              <a:t> (including financial)</a:t>
            </a:r>
          </a:p>
          <a:p>
            <a:endParaRPr lang="da-DK" sz="4000" dirty="0">
              <a:latin typeface="Segoe UI Light" panose="020B0502040204020203" pitchFamily="34" charset="0"/>
            </a:endParaRPr>
          </a:p>
          <a:p>
            <a:pPr lvl="0"/>
            <a:r>
              <a:rPr lang="da-DK" sz="4000" dirty="0">
                <a:solidFill>
                  <a:srgbClr val="505050">
                    <a:lumMod val="75000"/>
                  </a:srgbClr>
                </a:solidFill>
                <a:latin typeface="Segoe UI Light" panose="020B0502040204020203" pitchFamily="34" charset="0"/>
              </a:rPr>
              <a:t>Lots of resources at </a:t>
            </a:r>
            <a:r>
              <a:rPr lang="da-DK" sz="4000" dirty="0">
                <a:solidFill>
                  <a:srgbClr val="505050">
                    <a:lumMod val="75000"/>
                  </a:srgbClr>
                </a:solidFill>
                <a:latin typeface="Segoe UI Light" panose="020B0502040204020203" pitchFamily="34" charset="0"/>
                <a:hlinkClick r:id="rId3"/>
              </a:rPr>
              <a:t>fsharp.org</a:t>
            </a:r>
            <a:r>
              <a:rPr lang="da-DK" sz="4000" dirty="0">
                <a:solidFill>
                  <a:srgbClr val="505050">
                    <a:lumMod val="75000"/>
                  </a:srgbClr>
                </a:solidFill>
                <a:latin typeface="Segoe UI Light" panose="020B0502040204020203" pitchFamily="34" charset="0"/>
              </a:rPr>
              <a:t> </a:t>
            </a:r>
            <a:endParaRPr lang="da-DK" sz="4000" dirty="0">
              <a:solidFill>
                <a:srgbClr val="505050">
                  <a:lumMod val="75000"/>
                </a:srgbClr>
              </a:solidFill>
              <a:latin typeface="Segoe UI Light" panose="020B0502040204020203" pitchFamily="34" charset="0"/>
            </a:endParaRPr>
          </a:p>
          <a:p>
            <a:pPr lvl="0"/>
            <a:endParaRPr lang="en-GB" sz="4000" dirty="0">
              <a:solidFill>
                <a:srgbClr val="505050">
                  <a:lumMod val="75000"/>
                </a:srgbClr>
              </a:solidFill>
              <a:latin typeface="Segoe UI Light" panose="020B0502040204020203" pitchFamily="34" charset="0"/>
            </a:endParaRPr>
          </a:p>
          <a:p>
            <a:r>
              <a:rPr lang="da-DK" sz="4000" dirty="0">
                <a:latin typeface="Segoe UI Light" panose="020B0502040204020203" pitchFamily="34" charset="0"/>
              </a:rPr>
              <a:t>Testimonials at </a:t>
            </a:r>
            <a:r>
              <a:rPr lang="da-DK" sz="4000" dirty="0">
                <a:latin typeface="Segoe UI Light" panose="020B0502040204020203" pitchFamily="34" charset="0"/>
                <a:hlinkClick r:id="rId3"/>
              </a:rPr>
              <a:t>fsharp.org/testimonials</a:t>
            </a:r>
            <a:r>
              <a:rPr lang="da-DK" sz="4000" dirty="0">
                <a:latin typeface="Segoe UI Light" panose="020B0502040204020203" pitchFamily="34" charset="0"/>
              </a:rPr>
              <a:t> </a:t>
            </a:r>
          </a:p>
          <a:p>
            <a:endParaRPr lang="en-GB" sz="4000" dirty="0">
              <a:latin typeface="Segoe UI Light" panose="020B0502040204020203" pitchFamily="34" charset="0"/>
            </a:endParaRPr>
          </a:p>
          <a:p>
            <a:r>
              <a:rPr lang="en-GB" sz="4000" dirty="0">
                <a:latin typeface="Segoe UI Light" panose="020B0502040204020203" pitchFamily="34" charset="0"/>
              </a:rPr>
              <a:t>Over 100 videos at </a:t>
            </a:r>
            <a:r>
              <a:rPr lang="en-GB" sz="4000" dirty="0">
                <a:latin typeface="Segoe UI Light" panose="020B0502040204020203" pitchFamily="34" charset="0"/>
                <a:hlinkClick r:id="rId4"/>
              </a:rPr>
              <a:t>fsharp.org/videos</a:t>
            </a:r>
            <a:r>
              <a:rPr lang="en-GB" sz="4000" dirty="0">
                <a:latin typeface="Segoe UI Light" panose="020B0502040204020203" pitchFamily="34" charset="0"/>
              </a:rPr>
              <a:t> </a:t>
            </a:r>
          </a:p>
        </p:txBody>
      </p:sp>
    </p:spTree>
    <p:extLst>
      <p:ext uri="{BB962C8B-B14F-4D97-AF65-F5344CB8AC3E}">
        <p14:creationId xmlns:p14="http://schemas.microsoft.com/office/powerpoint/2010/main" val="4067686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483896"/>
            <a:ext cx="3113064" cy="71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 y="6349856"/>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5455561" y="570342"/>
            <a:ext cx="2414631" cy="2945461"/>
          </a:xfrm>
          <a:prstGeom prst="rect">
            <a:avLst/>
          </a:prstGeom>
        </p:spPr>
      </p:pic>
      <p:pic>
        <p:nvPicPr>
          <p:cNvPr id="3" name="Picture 2"/>
          <p:cNvPicPr>
            <a:picLocks noChangeAspect="1"/>
          </p:cNvPicPr>
          <p:nvPr/>
        </p:nvPicPr>
        <p:blipFill>
          <a:blip r:embed="rId5"/>
          <a:stretch>
            <a:fillRect/>
          </a:stretch>
        </p:blipFill>
        <p:spPr>
          <a:xfrm>
            <a:off x="8400005" y="1870398"/>
            <a:ext cx="2326989" cy="306243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904" y="3416084"/>
            <a:ext cx="2162377" cy="1974971"/>
          </a:xfrm>
          <a:prstGeom prst="rect">
            <a:avLst/>
          </a:prstGeom>
        </p:spPr>
      </p:pic>
      <p:sp>
        <p:nvSpPr>
          <p:cNvPr id="6" name="TextBox 5"/>
          <p:cNvSpPr txBox="1"/>
          <p:nvPr/>
        </p:nvSpPr>
        <p:spPr>
          <a:xfrm>
            <a:off x="3863663" y="5474328"/>
            <a:ext cx="1933543" cy="430887"/>
          </a:xfrm>
          <a:prstGeom prst="rect">
            <a:avLst/>
          </a:prstGeom>
          <a:noFill/>
        </p:spPr>
        <p:txBody>
          <a:bodyPr wrap="none" lIns="0" tIns="0" rIns="0" bIns="0" rtlCol="0">
            <a:spAutoFit/>
          </a:bodyPr>
          <a:lstStyle/>
          <a:p>
            <a:r>
              <a:rPr lang="en-GB" sz="2800" dirty="0" smtClean="0">
                <a:solidFill>
                  <a:schemeClr val="bg1"/>
                </a:solidFill>
                <a:latin typeface="Segoe UI Light" pitchFamily="34" charset="0"/>
              </a:rPr>
              <a:t>tryfsharp.org</a:t>
            </a:r>
            <a:endParaRPr lang="en-GB" sz="2800" dirty="0" smtClean="0">
              <a:solidFill>
                <a:schemeClr val="bg1"/>
              </a:solidFill>
              <a:latin typeface="Segoe UI Light" pitchFamily="34" charset="0"/>
            </a:endParaRPr>
          </a:p>
        </p:txBody>
      </p:sp>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84" y="318936"/>
            <a:ext cx="11171635" cy="609540"/>
          </a:xfrm>
        </p:spPr>
        <p:txBody>
          <a:bodyPr>
            <a:noAutofit/>
          </a:bodyPr>
          <a:lstStyle/>
          <a:p>
            <a:r>
              <a:rPr lang="en-GB" dirty="0">
                <a:latin typeface="Segoe UI Light" panose="020B0502040204020203" pitchFamily="34" charset="0"/>
              </a:rPr>
              <a:t>Some Research </a:t>
            </a:r>
            <a:r>
              <a:rPr lang="en-GB" dirty="0" smtClean="0">
                <a:latin typeface="Segoe UI Light" panose="020B0502040204020203" pitchFamily="34" charset="0"/>
              </a:rPr>
              <a:t>Questions Which Arise</a:t>
            </a:r>
            <a:r>
              <a:rPr lang="en-GB" dirty="0">
                <a:latin typeface="Segoe UI Light" panose="020B0502040204020203" pitchFamily="34" charset="0"/>
              </a:rPr>
              <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sz="2700" dirty="0">
              <a:latin typeface="Segoe UI Light" panose="020B0502040204020203" pitchFamily="34" charset="0"/>
            </a:endParaRPr>
          </a:p>
        </p:txBody>
      </p:sp>
      <p:sp>
        <p:nvSpPr>
          <p:cNvPr id="4" name="TextBox 3"/>
          <p:cNvSpPr txBox="1"/>
          <p:nvPr/>
        </p:nvSpPr>
        <p:spPr>
          <a:xfrm>
            <a:off x="719122" y="1514490"/>
            <a:ext cx="5103410" cy="738664"/>
          </a:xfrm>
          <a:prstGeom prst="rect">
            <a:avLst/>
          </a:prstGeom>
          <a:noFill/>
        </p:spPr>
        <p:txBody>
          <a:bodyPr wrap="square" lIns="0" tIns="0" rIns="0" bIns="0" rtlCol="0">
            <a:spAutoFit/>
          </a:bodyPr>
          <a:lstStyle/>
          <a:p>
            <a:pPr algn="ctr"/>
            <a:r>
              <a:rPr lang="en-GB" sz="2400" dirty="0">
                <a:gradFill>
                  <a:gsLst>
                    <a:gs pos="0">
                      <a:schemeClr val="tx1"/>
                    </a:gs>
                    <a:gs pos="86000">
                      <a:schemeClr val="tx1"/>
                    </a:gs>
                  </a:gsLst>
                  <a:lin ang="5400000" scaled="0"/>
                </a:gradFill>
                <a:latin typeface="Segoe UI Light" panose="020B0502040204020203" pitchFamily="34" charset="0"/>
              </a:rPr>
              <a:t>Can we </a:t>
            </a:r>
            <a:r>
              <a:rPr lang="en-GB" sz="2400" dirty="0">
                <a:solidFill>
                  <a:srgbClr val="00B050"/>
                </a:solidFill>
                <a:latin typeface="Segoe UI Light" panose="020B0502040204020203" pitchFamily="34" charset="0"/>
              </a:rPr>
              <a:t>incorporate schema change </a:t>
            </a:r>
            <a:r>
              <a:rPr lang="en-GB" sz="2400" dirty="0" smtClean="0">
                <a:solidFill>
                  <a:srgbClr val="00B050"/>
                </a:solidFill>
                <a:latin typeface="Segoe UI Light" panose="020B0502040204020203" pitchFamily="34" charset="0"/>
              </a:rPr>
              <a:t>policies</a:t>
            </a:r>
            <a:r>
              <a:rPr lang="en-GB" sz="2400" dirty="0" smtClean="0">
                <a:gradFill>
                  <a:gsLst>
                    <a:gs pos="0">
                      <a:schemeClr val="tx1"/>
                    </a:gs>
                    <a:gs pos="86000">
                      <a:schemeClr val="tx1"/>
                    </a:gs>
                  </a:gsLst>
                  <a:lin ang="5400000" scaled="0"/>
                </a:gradFill>
                <a:latin typeface="Segoe UI Light" panose="020B0502040204020203" pitchFamily="34" charset="0"/>
              </a:rPr>
              <a:t> into these type systems?</a:t>
            </a:r>
            <a:endParaRPr lang="en-GB" sz="2400" dirty="0">
              <a:gradFill>
                <a:gsLst>
                  <a:gs pos="0">
                    <a:schemeClr val="tx1"/>
                  </a:gs>
                  <a:gs pos="86000">
                    <a:schemeClr val="tx1"/>
                  </a:gs>
                </a:gsLst>
                <a:lin ang="5400000" scaled="0"/>
              </a:gradFill>
              <a:latin typeface="Segoe UI Light" panose="020B0502040204020203" pitchFamily="34" charset="0"/>
            </a:endParaRPr>
          </a:p>
        </p:txBody>
      </p:sp>
      <p:sp>
        <p:nvSpPr>
          <p:cNvPr id="6" name="TextBox 5"/>
          <p:cNvSpPr txBox="1"/>
          <p:nvPr/>
        </p:nvSpPr>
        <p:spPr>
          <a:xfrm>
            <a:off x="559149" y="2576317"/>
            <a:ext cx="4659080" cy="1107996"/>
          </a:xfrm>
          <a:prstGeom prst="rect">
            <a:avLst/>
          </a:prstGeom>
          <a:noFill/>
        </p:spPr>
        <p:txBody>
          <a:bodyPr wrap="square" lIns="0" tIns="0" rIns="0" bIns="0" rtlCol="0">
            <a:spAutoFit/>
          </a:bodyPr>
          <a:lstStyle/>
          <a:p>
            <a:pPr algn="ctr"/>
            <a:r>
              <a:rPr lang="en-GB" sz="2400" dirty="0">
                <a:gradFill>
                  <a:gsLst>
                    <a:gs pos="0">
                      <a:schemeClr val="tx1"/>
                    </a:gs>
                    <a:gs pos="86000">
                      <a:schemeClr val="tx1"/>
                    </a:gs>
                  </a:gsLst>
                  <a:lin ang="5400000" scaled="0"/>
                </a:gradFill>
                <a:latin typeface="Segoe UI Light" panose="020B0502040204020203" pitchFamily="34" charset="0"/>
              </a:rPr>
              <a:t>Can we </a:t>
            </a:r>
            <a:r>
              <a:rPr lang="en-GB" sz="2400" dirty="0" smtClean="0">
                <a:gradFill>
                  <a:gsLst>
                    <a:gs pos="0">
                      <a:schemeClr val="tx1"/>
                    </a:gs>
                    <a:gs pos="86000">
                      <a:schemeClr val="tx1"/>
                    </a:gs>
                  </a:gsLst>
                  <a:lin ang="5400000" scaled="0"/>
                </a:gradFill>
                <a:latin typeface="Segoe UI Light" panose="020B0502040204020203" pitchFamily="34" charset="0"/>
              </a:rPr>
              <a:t>apply these techniques at the scale of </a:t>
            </a:r>
            <a:r>
              <a:rPr lang="en-GB" sz="2400" dirty="0" smtClean="0">
                <a:solidFill>
                  <a:srgbClr val="00B050"/>
                </a:solidFill>
                <a:latin typeface="Segoe UI Light" panose="020B0502040204020203" pitchFamily="34" charset="0"/>
              </a:rPr>
              <a:t>Bloomberg</a:t>
            </a:r>
            <a:r>
              <a:rPr lang="en-GB" sz="2400" dirty="0" smtClean="0">
                <a:solidFill>
                  <a:srgbClr val="FFFF00"/>
                </a:solidFill>
                <a:latin typeface="Segoe UI Light" panose="020B0502040204020203" pitchFamily="34" charset="0"/>
              </a:rPr>
              <a:t> </a:t>
            </a:r>
            <a:r>
              <a:rPr lang="en-GB" sz="2400" dirty="0">
                <a:latin typeface="Segoe UI Light" panose="020B0502040204020203" pitchFamily="34" charset="0"/>
              </a:rPr>
              <a:t>and </a:t>
            </a:r>
            <a:r>
              <a:rPr lang="en-GB" sz="2400" dirty="0" smtClean="0">
                <a:solidFill>
                  <a:srgbClr val="00B050"/>
                </a:solidFill>
                <a:latin typeface="Segoe UI Light" panose="020B0502040204020203" pitchFamily="34" charset="0"/>
              </a:rPr>
              <a:t>Reuters</a:t>
            </a:r>
            <a:r>
              <a:rPr lang="en-GB" sz="2400" dirty="0" smtClean="0">
                <a:gradFill>
                  <a:gsLst>
                    <a:gs pos="0">
                      <a:schemeClr val="tx1"/>
                    </a:gs>
                    <a:gs pos="86000">
                      <a:schemeClr val="tx1"/>
                    </a:gs>
                  </a:gsLst>
                  <a:lin ang="5400000" scaled="0"/>
                </a:gradFill>
                <a:latin typeface="Segoe UI Light" panose="020B0502040204020203" pitchFamily="34" charset="0"/>
              </a:rPr>
              <a:t>?</a:t>
            </a:r>
            <a:endParaRPr lang="en-GB" sz="2400" dirty="0">
              <a:gradFill>
                <a:gsLst>
                  <a:gs pos="0">
                    <a:schemeClr val="tx1"/>
                  </a:gs>
                  <a:gs pos="86000">
                    <a:schemeClr val="tx1"/>
                  </a:gs>
                </a:gsLst>
                <a:lin ang="5400000" scaled="0"/>
              </a:gradFill>
              <a:latin typeface="Segoe UI Light" panose="020B0502040204020203" pitchFamily="34" charset="0"/>
            </a:endParaRPr>
          </a:p>
        </p:txBody>
      </p:sp>
      <p:sp>
        <p:nvSpPr>
          <p:cNvPr id="8" name="TextBox 7"/>
          <p:cNvSpPr txBox="1"/>
          <p:nvPr/>
        </p:nvSpPr>
        <p:spPr>
          <a:xfrm>
            <a:off x="1569084" y="5278754"/>
            <a:ext cx="4659080" cy="1107996"/>
          </a:xfrm>
          <a:prstGeom prst="rect">
            <a:avLst/>
          </a:prstGeom>
          <a:noFill/>
        </p:spPr>
        <p:txBody>
          <a:bodyPr wrap="square" lIns="0" tIns="0" rIns="0" bIns="0" rtlCol="0">
            <a:spAutoFit/>
          </a:bodyPr>
          <a:lstStyle/>
          <a:p>
            <a:pPr algn="ctr"/>
            <a:r>
              <a:rPr lang="en-GB" sz="2400" dirty="0">
                <a:gradFill>
                  <a:gsLst>
                    <a:gs pos="0">
                      <a:schemeClr val="tx1"/>
                    </a:gs>
                    <a:gs pos="86000">
                      <a:schemeClr val="tx1"/>
                    </a:gs>
                  </a:gsLst>
                  <a:lin ang="5400000" scaled="0"/>
                </a:gradFill>
                <a:latin typeface="Segoe UI Light" panose="020B0502040204020203" pitchFamily="34" charset="0"/>
              </a:rPr>
              <a:t>Can </a:t>
            </a:r>
            <a:r>
              <a:rPr lang="en-GB" sz="2400" dirty="0">
                <a:solidFill>
                  <a:srgbClr val="00B050"/>
                </a:solidFill>
                <a:latin typeface="Segoe UI Light" panose="020B0502040204020203" pitchFamily="34" charset="0"/>
              </a:rPr>
              <a:t>richer </a:t>
            </a:r>
            <a:r>
              <a:rPr lang="en-GB" sz="2400" dirty="0" smtClean="0">
                <a:solidFill>
                  <a:srgbClr val="00B050"/>
                </a:solidFill>
                <a:latin typeface="Segoe UI Light" panose="020B0502040204020203" pitchFamily="34" charset="0"/>
              </a:rPr>
              <a:t>constraints</a:t>
            </a:r>
            <a:r>
              <a:rPr lang="en-GB" sz="2400" dirty="0">
                <a:gradFill>
                  <a:gsLst>
                    <a:gs pos="0">
                      <a:schemeClr val="tx1"/>
                    </a:gs>
                    <a:gs pos="86000">
                      <a:schemeClr val="tx1"/>
                    </a:gs>
                  </a:gsLst>
                  <a:lin ang="5400000" scaled="0"/>
                </a:gradFill>
                <a:latin typeface="Segoe UI Light" panose="020B0502040204020203" pitchFamily="34" charset="0"/>
              </a:rPr>
              <a:t> </a:t>
            </a:r>
            <a:r>
              <a:rPr lang="en-GB" sz="2400" dirty="0" smtClean="0">
                <a:solidFill>
                  <a:srgbClr val="00B050"/>
                </a:solidFill>
                <a:latin typeface="Segoe UI Light" panose="020B0502040204020203" pitchFamily="34" charset="0"/>
              </a:rPr>
              <a:t>and </a:t>
            </a:r>
            <a:r>
              <a:rPr lang="en-GB" sz="2400" dirty="0">
                <a:solidFill>
                  <a:srgbClr val="00B050"/>
                </a:solidFill>
                <a:latin typeface="Segoe UI Light" panose="020B0502040204020203" pitchFamily="34" charset="0"/>
              </a:rPr>
              <a:t>provenance </a:t>
            </a:r>
            <a:r>
              <a:rPr lang="en-GB" sz="2400" dirty="0" smtClean="0">
                <a:gradFill>
                  <a:gsLst>
                    <a:gs pos="0">
                      <a:schemeClr val="tx1"/>
                    </a:gs>
                    <a:gs pos="86000">
                      <a:schemeClr val="tx1"/>
                    </a:gs>
                  </a:gsLst>
                  <a:lin ang="5400000" scaled="0"/>
                </a:gradFill>
                <a:latin typeface="Segoe UI Light" panose="020B0502040204020203" pitchFamily="34" charset="0"/>
              </a:rPr>
              <a:t>annotations be </a:t>
            </a:r>
            <a:r>
              <a:rPr lang="en-GB" sz="2400" dirty="0">
                <a:gradFill>
                  <a:gsLst>
                    <a:gs pos="0">
                      <a:schemeClr val="tx1"/>
                    </a:gs>
                    <a:gs pos="86000">
                      <a:schemeClr val="tx1"/>
                    </a:gs>
                  </a:gsLst>
                  <a:lin ang="5400000" scaled="0"/>
                </a:gradFill>
                <a:latin typeface="Segoe UI Light" panose="020B0502040204020203" pitchFamily="34" charset="0"/>
              </a:rPr>
              <a:t>provided?</a:t>
            </a:r>
          </a:p>
        </p:txBody>
      </p:sp>
      <p:sp>
        <p:nvSpPr>
          <p:cNvPr id="9" name="TextBox 8"/>
          <p:cNvSpPr txBox="1"/>
          <p:nvPr/>
        </p:nvSpPr>
        <p:spPr>
          <a:xfrm>
            <a:off x="6515925" y="1719721"/>
            <a:ext cx="5214295" cy="738664"/>
          </a:xfrm>
          <a:prstGeom prst="rect">
            <a:avLst/>
          </a:prstGeom>
          <a:noFill/>
        </p:spPr>
        <p:txBody>
          <a:bodyPr wrap="square" lIns="0" tIns="0" rIns="0" bIns="0" rtlCol="0">
            <a:spAutoFit/>
          </a:bodyPr>
          <a:lstStyle/>
          <a:p>
            <a:pPr algn="ctr"/>
            <a:r>
              <a:rPr lang="en-GB" sz="2400" dirty="0">
                <a:gradFill>
                  <a:gsLst>
                    <a:gs pos="0">
                      <a:schemeClr val="tx1"/>
                    </a:gs>
                    <a:gs pos="86000">
                      <a:schemeClr val="tx1"/>
                    </a:gs>
                  </a:gsLst>
                  <a:lin ang="5400000" scaled="0"/>
                </a:gradFill>
                <a:latin typeface="Segoe UI Light" panose="020B0502040204020203" pitchFamily="34" charset="0"/>
              </a:rPr>
              <a:t>Can </a:t>
            </a:r>
            <a:r>
              <a:rPr lang="en-GB" sz="2400" dirty="0">
                <a:solidFill>
                  <a:srgbClr val="00B050"/>
                </a:solidFill>
                <a:latin typeface="Segoe UI Light" panose="020B0502040204020203" pitchFamily="34" charset="0"/>
              </a:rPr>
              <a:t>historical </a:t>
            </a:r>
            <a:r>
              <a:rPr lang="en-GB" sz="2400" dirty="0">
                <a:gradFill>
                  <a:gsLst>
                    <a:gs pos="0">
                      <a:schemeClr val="tx1"/>
                    </a:gs>
                    <a:gs pos="86000">
                      <a:schemeClr val="tx1"/>
                    </a:gs>
                  </a:gsLst>
                  <a:lin ang="5400000" scaled="0"/>
                </a:gradFill>
                <a:latin typeface="Segoe UI Light" panose="020B0502040204020203" pitchFamily="34" charset="0"/>
              </a:rPr>
              <a:t>and </a:t>
            </a:r>
            <a:r>
              <a:rPr lang="en-GB" sz="2400" dirty="0">
                <a:solidFill>
                  <a:srgbClr val="00B050"/>
                </a:solidFill>
                <a:latin typeface="Segoe UI Light" panose="020B0502040204020203" pitchFamily="34" charset="0"/>
              </a:rPr>
              <a:t>probabilistic metadata </a:t>
            </a:r>
            <a:r>
              <a:rPr lang="en-GB" sz="2400" dirty="0">
                <a:gradFill>
                  <a:gsLst>
                    <a:gs pos="0">
                      <a:schemeClr val="tx1"/>
                    </a:gs>
                    <a:gs pos="86000">
                      <a:schemeClr val="tx1"/>
                    </a:gs>
                  </a:gsLst>
                  <a:lin ang="5400000" scaled="0"/>
                </a:gradFill>
                <a:latin typeface="Segoe UI Light" panose="020B0502040204020203" pitchFamily="34" charset="0"/>
              </a:rPr>
              <a:t>be useful for typing or tooling?</a:t>
            </a:r>
          </a:p>
        </p:txBody>
      </p:sp>
      <p:sp>
        <p:nvSpPr>
          <p:cNvPr id="13" name="TextBox 12"/>
          <p:cNvSpPr txBox="1"/>
          <p:nvPr/>
        </p:nvSpPr>
        <p:spPr>
          <a:xfrm>
            <a:off x="6669458" y="3407314"/>
            <a:ext cx="4659080" cy="738664"/>
          </a:xfrm>
          <a:prstGeom prst="rect">
            <a:avLst/>
          </a:prstGeom>
          <a:noFill/>
        </p:spPr>
        <p:txBody>
          <a:bodyPr wrap="square" lIns="0" tIns="0" rIns="0" bIns="0" rtlCol="0">
            <a:spAutoFit/>
          </a:bodyPr>
          <a:lstStyle/>
          <a:p>
            <a:pPr algn="ctr"/>
            <a:r>
              <a:rPr lang="en-GB" sz="2400" dirty="0">
                <a:solidFill>
                  <a:srgbClr val="00B050"/>
                </a:solidFill>
                <a:latin typeface="Segoe UI Light" panose="020B0502040204020203" pitchFamily="34" charset="0"/>
              </a:rPr>
              <a:t>Temporal types</a:t>
            </a:r>
            <a:r>
              <a:rPr lang="en-GB" sz="2400" dirty="0">
                <a:gradFill>
                  <a:gsLst>
                    <a:gs pos="0">
                      <a:schemeClr val="tx1"/>
                    </a:gs>
                    <a:gs pos="86000">
                      <a:schemeClr val="tx1"/>
                    </a:gs>
                  </a:gsLst>
                  <a:lin ang="5400000" scaled="0"/>
                </a:gradFill>
                <a:latin typeface="Segoe UI Light" panose="020B0502040204020203" pitchFamily="34" charset="0"/>
              </a:rPr>
              <a:t>? </a:t>
            </a:r>
            <a:r>
              <a:rPr lang="en-GB" sz="2400" dirty="0">
                <a:solidFill>
                  <a:srgbClr val="00B050"/>
                </a:solidFill>
                <a:latin typeface="Segoe UI Light" panose="020B0502040204020203" pitchFamily="34" charset="0"/>
              </a:rPr>
              <a:t>Probabilistic types</a:t>
            </a:r>
            <a:r>
              <a:rPr lang="en-GB" sz="2400" dirty="0">
                <a:gradFill>
                  <a:gsLst>
                    <a:gs pos="0">
                      <a:schemeClr val="tx1"/>
                    </a:gs>
                    <a:gs pos="86000">
                      <a:schemeClr val="tx1"/>
                    </a:gs>
                  </a:gsLst>
                  <a:lin ang="5400000" scaled="0"/>
                </a:gradFill>
                <a:latin typeface="Segoe UI Light" panose="020B0502040204020203" pitchFamily="34" charset="0"/>
              </a:rPr>
              <a:t>? </a:t>
            </a:r>
            <a:r>
              <a:rPr lang="en-GB" sz="2400" dirty="0" smtClean="0">
                <a:solidFill>
                  <a:srgbClr val="00B050"/>
                </a:solidFill>
                <a:latin typeface="Segoe UI Light" panose="020B0502040204020203" pitchFamily="34" charset="0"/>
              </a:rPr>
              <a:t>Table types</a:t>
            </a:r>
            <a:r>
              <a:rPr lang="en-GB" sz="2400" dirty="0" smtClean="0">
                <a:gradFill>
                  <a:gsLst>
                    <a:gs pos="0">
                      <a:schemeClr val="tx1"/>
                    </a:gs>
                    <a:gs pos="86000">
                      <a:schemeClr val="tx1"/>
                    </a:gs>
                  </a:gsLst>
                  <a:lin ang="5400000" scaled="0"/>
                </a:gradFill>
                <a:latin typeface="Segoe UI Light" panose="020B0502040204020203" pitchFamily="34" charset="0"/>
              </a:rPr>
              <a:t>?</a:t>
            </a:r>
            <a:endParaRPr lang="en-GB" sz="2400" dirty="0">
              <a:gradFill>
                <a:gsLst>
                  <a:gs pos="0">
                    <a:schemeClr val="tx1"/>
                  </a:gs>
                  <a:gs pos="86000">
                    <a:schemeClr val="tx1"/>
                  </a:gs>
                </a:gsLst>
                <a:lin ang="5400000" scaled="0"/>
              </a:gradFill>
              <a:latin typeface="Segoe UI Light" panose="020B0502040204020203" pitchFamily="34" charset="0"/>
            </a:endParaRPr>
          </a:p>
        </p:txBody>
      </p:sp>
      <p:sp>
        <p:nvSpPr>
          <p:cNvPr id="10" name="TextBox 9"/>
          <p:cNvSpPr txBox="1"/>
          <p:nvPr/>
        </p:nvSpPr>
        <p:spPr>
          <a:xfrm>
            <a:off x="6793532" y="4933009"/>
            <a:ext cx="4659080" cy="1107996"/>
          </a:xfrm>
          <a:prstGeom prst="rect">
            <a:avLst/>
          </a:prstGeom>
          <a:noFill/>
        </p:spPr>
        <p:txBody>
          <a:bodyPr wrap="square" lIns="0" tIns="0" rIns="0" bIns="0" rtlCol="0">
            <a:spAutoFit/>
          </a:bodyPr>
          <a:lstStyle/>
          <a:p>
            <a:pPr algn="ctr"/>
            <a:r>
              <a:rPr lang="en-GB" sz="2400" dirty="0" smtClean="0">
                <a:gradFill>
                  <a:gsLst>
                    <a:gs pos="0">
                      <a:schemeClr val="tx1"/>
                    </a:gs>
                    <a:gs pos="86000">
                      <a:schemeClr val="tx1"/>
                    </a:gs>
                  </a:gsLst>
                  <a:lin ang="5400000" scaled="0"/>
                </a:gradFill>
                <a:latin typeface="Segoe UI Light" panose="020B0502040204020203" pitchFamily="34" charset="0"/>
              </a:rPr>
              <a:t>Is there an interplay between </a:t>
            </a:r>
            <a:r>
              <a:rPr lang="en-GB" sz="2400" dirty="0" smtClean="0">
                <a:solidFill>
                  <a:srgbClr val="00B050"/>
                </a:solidFill>
                <a:latin typeface="Segoe UI Light" panose="020B0502040204020203" pitchFamily="34" charset="0"/>
              </a:rPr>
              <a:t>provided types</a:t>
            </a:r>
            <a:r>
              <a:rPr lang="en-GB" sz="2400" dirty="0" smtClean="0">
                <a:gradFill>
                  <a:gsLst>
                    <a:gs pos="0">
                      <a:schemeClr val="tx1"/>
                    </a:gs>
                    <a:gs pos="86000">
                      <a:schemeClr val="tx1"/>
                    </a:gs>
                  </a:gsLst>
                  <a:lin ang="5400000" scaled="0"/>
                </a:gradFill>
                <a:latin typeface="Segoe UI Light" panose="020B0502040204020203" pitchFamily="34" charset="0"/>
              </a:rPr>
              <a:t> and</a:t>
            </a:r>
            <a:r>
              <a:rPr lang="en-GB" sz="2400" dirty="0" smtClean="0">
                <a:solidFill>
                  <a:srgbClr val="00B050"/>
                </a:solidFill>
                <a:latin typeface="Segoe UI Light" panose="020B0502040204020203" pitchFamily="34" charset="0"/>
              </a:rPr>
              <a:t> machine learning models</a:t>
            </a:r>
            <a:r>
              <a:rPr lang="en-GB" sz="2400" dirty="0" smtClean="0">
                <a:gradFill>
                  <a:gsLst>
                    <a:gs pos="0">
                      <a:schemeClr val="tx1"/>
                    </a:gs>
                    <a:gs pos="86000">
                      <a:schemeClr val="tx1"/>
                    </a:gs>
                  </a:gsLst>
                  <a:lin ang="5400000" scaled="0"/>
                </a:gradFill>
                <a:latin typeface="Segoe UI Light" panose="020B0502040204020203" pitchFamily="34" charset="0"/>
              </a:rPr>
              <a:t>?</a:t>
            </a:r>
            <a:endParaRPr lang="en-GB" sz="2400" dirty="0">
              <a:gradFill>
                <a:gsLst>
                  <a:gs pos="0">
                    <a:schemeClr val="tx1"/>
                  </a:gs>
                  <a:gs pos="86000">
                    <a:schemeClr val="tx1"/>
                  </a:gs>
                </a:gsLst>
                <a:lin ang="5400000" scaled="0"/>
              </a:gradFill>
              <a:latin typeface="Segoe UI Light" panose="020B0502040204020203" pitchFamily="34" charset="0"/>
            </a:endParaRPr>
          </a:p>
        </p:txBody>
      </p:sp>
      <p:sp>
        <p:nvSpPr>
          <p:cNvPr id="11" name="TextBox 10"/>
          <p:cNvSpPr txBox="1"/>
          <p:nvPr/>
        </p:nvSpPr>
        <p:spPr>
          <a:xfrm>
            <a:off x="356708" y="4189707"/>
            <a:ext cx="4659080" cy="738664"/>
          </a:xfrm>
          <a:prstGeom prst="rect">
            <a:avLst/>
          </a:prstGeom>
          <a:noFill/>
        </p:spPr>
        <p:txBody>
          <a:bodyPr wrap="square" lIns="0" tIns="0" rIns="0" bIns="0" rtlCol="0">
            <a:spAutoFit/>
          </a:bodyPr>
          <a:lstStyle/>
          <a:p>
            <a:pPr algn="ctr"/>
            <a:r>
              <a:rPr lang="en-GB" sz="2400" dirty="0">
                <a:gradFill>
                  <a:gsLst>
                    <a:gs pos="0">
                      <a:schemeClr val="tx1"/>
                    </a:gs>
                    <a:gs pos="86000">
                      <a:schemeClr val="tx1"/>
                    </a:gs>
                  </a:gsLst>
                  <a:lin ang="5400000" scaled="0"/>
                </a:gradFill>
                <a:latin typeface="Segoe UI Light" panose="020B0502040204020203" pitchFamily="34" charset="0"/>
              </a:rPr>
              <a:t>Can we </a:t>
            </a:r>
            <a:r>
              <a:rPr lang="en-GB" sz="2400" dirty="0" smtClean="0">
                <a:gradFill>
                  <a:gsLst>
                    <a:gs pos="0">
                      <a:schemeClr val="tx1"/>
                    </a:gs>
                    <a:gs pos="86000">
                      <a:schemeClr val="tx1"/>
                    </a:gs>
                  </a:gsLst>
                  <a:lin ang="5400000" scaled="0"/>
                </a:gradFill>
                <a:latin typeface="Segoe UI Light" panose="020B0502040204020203" pitchFamily="34" charset="0"/>
              </a:rPr>
              <a:t>apply these techniques to </a:t>
            </a:r>
            <a:r>
              <a:rPr lang="en-GB" sz="2400" dirty="0" smtClean="0">
                <a:solidFill>
                  <a:srgbClr val="00B050"/>
                </a:solidFill>
                <a:latin typeface="Segoe UI Light" panose="020B0502040204020203" pitchFamily="34" charset="0"/>
              </a:rPr>
              <a:t>real-time data streams</a:t>
            </a:r>
            <a:r>
              <a:rPr lang="en-GB" sz="2400" dirty="0" smtClean="0">
                <a:gradFill>
                  <a:gsLst>
                    <a:gs pos="0">
                      <a:schemeClr val="tx1"/>
                    </a:gs>
                    <a:gs pos="86000">
                      <a:schemeClr val="tx1"/>
                    </a:gs>
                  </a:gsLst>
                  <a:lin ang="5400000" scaled="0"/>
                </a:gradFill>
                <a:latin typeface="Segoe UI Light" panose="020B0502040204020203" pitchFamily="34" charset="0"/>
              </a:rPr>
              <a:t>?</a:t>
            </a:r>
            <a:endParaRPr lang="en-GB" sz="2400" dirty="0">
              <a:gradFill>
                <a:gsLst>
                  <a:gs pos="0">
                    <a:schemeClr val="tx1"/>
                  </a:gs>
                  <a:gs pos="86000">
                    <a:schemeClr val="tx1"/>
                  </a:gs>
                </a:gsLst>
                <a:lin ang="5400000" scaled="0"/>
              </a:gradFill>
              <a:latin typeface="Segoe UI Light" panose="020B0502040204020203" pitchFamily="34" charset="0"/>
            </a:endParaRPr>
          </a:p>
        </p:txBody>
      </p:sp>
    </p:spTree>
    <p:extLst>
      <p:ext uri="{BB962C8B-B14F-4D97-AF65-F5344CB8AC3E}">
        <p14:creationId xmlns:p14="http://schemas.microsoft.com/office/powerpoint/2010/main" val="2468524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4044184"/>
          </a:xfrm>
        </p:spPr>
        <p:txBody>
          <a:bodyPr/>
          <a:lstStyle/>
          <a:p>
            <a:r>
              <a:rPr lang="en-GB" dirty="0" smtClean="0"/>
              <a:t>Theme #5</a:t>
            </a:r>
            <a:br>
              <a:rPr lang="en-GB" dirty="0" smtClean="0"/>
            </a:br>
            <a:r>
              <a:rPr lang="en-GB" dirty="0"/>
              <a:t/>
            </a:r>
            <a:br>
              <a:rPr lang="en-GB" dirty="0"/>
            </a:br>
            <a:r>
              <a:rPr lang="en-GB" dirty="0" smtClean="0"/>
              <a:t>Queries</a:t>
            </a:r>
            <a:br>
              <a:rPr lang="en-GB" dirty="0" smtClean="0"/>
            </a:br>
            <a:r>
              <a:rPr lang="en-GB" dirty="0"/>
              <a:t/>
            </a:r>
            <a:br>
              <a:rPr lang="en-GB" dirty="0"/>
            </a:br>
            <a:r>
              <a:rPr lang="en-GB" sz="3200" dirty="0" smtClean="0"/>
              <a:t>Full XTS QL not yet supported in prototype</a:t>
            </a:r>
            <a:br>
              <a:rPr lang="en-GB" sz="3200" dirty="0" smtClean="0"/>
            </a:br>
            <a:r>
              <a:rPr lang="en-GB" sz="3200" dirty="0" smtClean="0"/>
              <a:t>Similar query languages (Freebase MQL) are well explored</a:t>
            </a:r>
            <a:endParaRPr lang="en-GB" dirty="0"/>
          </a:p>
        </p:txBody>
      </p:sp>
    </p:spTree>
    <p:extLst>
      <p:ext uri="{BB962C8B-B14F-4D97-AF65-F5344CB8AC3E}">
        <p14:creationId xmlns:p14="http://schemas.microsoft.com/office/powerpoint/2010/main" val="402477939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2285241"/>
          </a:xfrm>
        </p:spPr>
        <p:txBody>
          <a:bodyPr/>
          <a:lstStyle/>
          <a:p>
            <a:r>
              <a:rPr lang="en-GB" dirty="0" smtClean="0"/>
              <a:t>Theme #4</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202748077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609365" y="1600579"/>
            <a:ext cx="11195885" cy="4271939"/>
          </a:xfrm>
        </p:spPr>
        <p:txBody>
          <a:bodyPr/>
          <a:lstStyle/>
          <a:p>
            <a:pPr marL="1799196" lvl="4" indent="0" algn="ctr">
              <a:buNone/>
            </a:pPr>
            <a:r>
              <a:rPr lang="en-GB" sz="2900" i="1" dirty="0"/>
              <a:t>“The idea of </a:t>
            </a:r>
            <a:r>
              <a:rPr lang="en-GB" sz="2900" b="1" i="1" dirty="0">
                <a:solidFill>
                  <a:srgbClr val="00B050"/>
                </a:solidFill>
              </a:rPr>
              <a:t>integrating internet-scale information services </a:t>
            </a:r>
            <a:r>
              <a:rPr lang="en-GB" sz="2900" i="1" dirty="0">
                <a:solidFill>
                  <a:schemeClr val="tx1"/>
                </a:solidFill>
              </a:rPr>
              <a:t>directly into the program's variable and type space is </a:t>
            </a:r>
            <a:r>
              <a:rPr lang="en-GB" sz="2900" b="1" i="1" dirty="0">
                <a:solidFill>
                  <a:srgbClr val="00B050"/>
                </a:solidFill>
              </a:rPr>
              <a:t>probably</a:t>
            </a:r>
            <a:r>
              <a:rPr lang="en-GB" sz="2900" i="1" dirty="0">
                <a:solidFill>
                  <a:srgbClr val="00B050"/>
                </a:solidFill>
              </a:rPr>
              <a:t> </a:t>
            </a:r>
            <a:r>
              <a:rPr lang="en-GB" sz="2900" b="1" i="1" dirty="0">
                <a:solidFill>
                  <a:srgbClr val="00B050"/>
                </a:solidFill>
              </a:rPr>
              <a:t>the most innovative programming language idea </a:t>
            </a:r>
            <a:r>
              <a:rPr lang="en-GB" sz="2900" i="1" dirty="0">
                <a:solidFill>
                  <a:schemeClr val="tx1"/>
                </a:solidFill>
              </a:rPr>
              <a:t>I’ve heard of in a decade</a:t>
            </a:r>
            <a:r>
              <a:rPr lang="en-GB" sz="2900" i="1" dirty="0"/>
              <a:t>”  (</a:t>
            </a:r>
            <a:r>
              <a:rPr lang="en-GB" sz="2900" dirty="0"/>
              <a:t>Jim </a:t>
            </a:r>
            <a:r>
              <a:rPr lang="en-GB" sz="2900" dirty="0" err="1"/>
              <a:t>Cordy</a:t>
            </a:r>
            <a:r>
              <a:rPr lang="en-GB" sz="2900" dirty="0"/>
              <a:t>, Queens U</a:t>
            </a:r>
            <a:r>
              <a:rPr lang="en-GB" sz="2900" i="1" dirty="0"/>
              <a:t>)</a:t>
            </a:r>
          </a:p>
          <a:p>
            <a:pPr marL="0" indent="0" algn="ctr">
              <a:buNone/>
            </a:pPr>
            <a:endParaRPr lang="en-GB" sz="2000" i="1" dirty="0"/>
          </a:p>
          <a:p>
            <a:pPr>
              <a:buFont typeface="Arial" pitchFamily="34" charset="0"/>
              <a:buChar char="•"/>
            </a:pPr>
            <a:r>
              <a:rPr lang="en-GB" sz="3600" dirty="0"/>
              <a:t>Perhaps, perhaps not…</a:t>
            </a:r>
          </a:p>
          <a:p>
            <a:pPr>
              <a:buFont typeface="Arial" pitchFamily="34" charset="0"/>
              <a:buChar char="•"/>
            </a:pPr>
            <a:r>
              <a:rPr lang="en-GB" sz="3600" dirty="0"/>
              <a:t>But if something so simple is perceived as so different, we need think why</a:t>
            </a:r>
          </a:p>
          <a:p>
            <a:pPr>
              <a:buFont typeface="Arial" pitchFamily="34" charset="0"/>
              <a:buChar char="•"/>
            </a:pPr>
            <a:r>
              <a:rPr lang="en-GB" sz="3600" dirty="0"/>
              <a:t>(What follows is somewhat whimsical)</a:t>
            </a:r>
          </a:p>
        </p:txBody>
      </p:sp>
    </p:spTree>
    <p:extLst>
      <p:ext uri="{BB962C8B-B14F-4D97-AF65-F5344CB8AC3E}">
        <p14:creationId xmlns:p14="http://schemas.microsoft.com/office/powerpoint/2010/main" val="1890911378"/>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609364" y="1600578"/>
            <a:ext cx="10677336" cy="3674852"/>
          </a:xfrm>
        </p:spPr>
        <p:txBody>
          <a:bodyPr/>
          <a:lstStyle/>
          <a:p>
            <a:pPr>
              <a:buFont typeface="Arial" pitchFamily="34" charset="0"/>
              <a:buChar char="•"/>
            </a:pPr>
            <a:r>
              <a:rPr lang="en-GB" sz="3600" dirty="0"/>
              <a:t>We like to see PL systems as logical systems</a:t>
            </a:r>
          </a:p>
          <a:p>
            <a:pPr>
              <a:buFont typeface="Arial" pitchFamily="34" charset="0"/>
              <a:buChar char="•"/>
            </a:pPr>
            <a:r>
              <a:rPr lang="en-GB" sz="3600" dirty="0"/>
              <a:t>Traditional logical systems exclude interaction with reality</a:t>
            </a:r>
          </a:p>
          <a:p>
            <a:pPr lvl="1">
              <a:buFont typeface="Arial" pitchFamily="34" charset="0"/>
              <a:buChar char="•"/>
            </a:pPr>
            <a:r>
              <a:rPr lang="en-GB" sz="3200" dirty="0"/>
              <a:t>This is a powerful and simplifying assumption </a:t>
            </a:r>
          </a:p>
          <a:p>
            <a:pPr lvl="1">
              <a:buFont typeface="Arial" pitchFamily="34" charset="0"/>
              <a:buChar char="•"/>
            </a:pPr>
            <a:r>
              <a:rPr lang="en-GB" sz="3200" dirty="0"/>
              <a:t>It is also fundamentally wrong for modern applied programming languages</a:t>
            </a:r>
          </a:p>
          <a:p>
            <a:pPr lvl="1">
              <a:buFont typeface="Arial" pitchFamily="34" charset="0"/>
              <a:buChar char="•"/>
            </a:pPr>
            <a:endParaRPr lang="en-GB" sz="3200" dirty="0"/>
          </a:p>
        </p:txBody>
      </p:sp>
    </p:spTree>
    <p:extLst>
      <p:ext uri="{BB962C8B-B14F-4D97-AF65-F5344CB8AC3E}">
        <p14:creationId xmlns:p14="http://schemas.microsoft.com/office/powerpoint/2010/main" val="267871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32695" y="661791"/>
                <a:ext cx="11171635" cy="609539"/>
              </a:xfrm>
            </p:spPr>
            <p:txBody>
              <a:bodyPr>
                <a:noAutofit/>
              </a:bodyPr>
              <a:lstStyle/>
              <a:p>
                <a:r>
                  <a:rPr lang="en-GB" sz="6500" dirty="0">
                    <a:latin typeface="ZapfChancery"/>
                    <a:sym typeface="Symbol"/>
                  </a:rPr>
                  <a:t></a:t>
                </a:r>
                <a:r>
                  <a:rPr lang="en-GB" sz="6500" dirty="0">
                    <a:ea typeface="Cambria Math"/>
                  </a:rPr>
                  <a:t> </a:t>
                </a:r>
                <a14:m>
                  <m:oMath xmlns:m="http://schemas.openxmlformats.org/officeDocument/2006/math">
                    <m:r>
                      <a:rPr lang="en-GB" sz="6500" i="1" dirty="0">
                        <a:latin typeface="Cambria Math"/>
                        <a:ea typeface="Cambria Math"/>
                      </a:rPr>
                      <m:t>⊢</m:t>
                    </m:r>
                    <m:r>
                      <a:rPr lang="en-GB" sz="8000">
                        <a:latin typeface="Cambria Math"/>
                        <a:sym typeface="Symbol"/>
                      </a:rPr>
                      <m:t> </m:t>
                    </m:r>
                    <m:r>
                      <a:rPr lang="en-GB" sz="7100" i="1">
                        <a:latin typeface="Cambria Math"/>
                        <a:sym typeface="Symbol"/>
                      </a:rPr>
                      <m:t>𝒆</m:t>
                    </m:r>
                  </m:oMath>
                </a14:m>
                <a:r>
                  <a:rPr lang="en-GB" sz="6500" dirty="0">
                    <a:latin typeface="Times New Roman" pitchFamily="18" charset="0"/>
                    <a:cs typeface="Times New Roman" pitchFamily="18" charset="0"/>
                  </a:rPr>
                  <a:t>   :  </a:t>
                </a:r>
                <a:r>
                  <a:rPr lang="en-GB" sz="6500" dirty="0">
                    <a:latin typeface="ZapfChancery"/>
                    <a:sym typeface="Symbol"/>
                  </a:rPr>
                  <a:t></a:t>
                </a:r>
                <a14:m>
                  <m:oMath xmlns:m="http://schemas.openxmlformats.org/officeDocument/2006/math">
                    <m:r>
                      <a:rPr lang="en-GB" sz="9600">
                        <a:latin typeface="Cambria Math"/>
                        <a:sym typeface="Symbol"/>
                      </a:rPr>
                      <m:t> </m:t>
                    </m:r>
                  </m:oMath>
                </a14:m>
                <a:endParaRPr lang="en-GB" sz="65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7219454" y="2238433"/>
            <a:ext cx="4749422" cy="1323435"/>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normAutofit/>
          </a:bodyPr>
          <a:lstStyle/>
          <a:p>
            <a:pPr algn="ctr" defTabSz="913893" fontAlgn="base">
              <a:spcBef>
                <a:spcPct val="0"/>
              </a:spcBef>
              <a:spcAft>
                <a:spcPct val="0"/>
              </a:spcAft>
            </a:pPr>
            <a:r>
              <a:rPr lang="en-GB" sz="40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332695" y="3593971"/>
                <a:ext cx="11171635" cy="609539"/>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9600" dirty="0">
                    <a:latin typeface="ZapfChancery"/>
                    <a:sym typeface="Symbol"/>
                  </a:rPr>
                  <a:t></a:t>
                </a:r>
                <a:r>
                  <a:rPr lang="en-GB" sz="9600" baseline="-25000" dirty="0">
                    <a:latin typeface="ZapfChancery"/>
                    <a:sym typeface="Symbol"/>
                  </a:rPr>
                  <a:t>0</a:t>
                </a:r>
                <a:r>
                  <a:rPr lang="en-GB" sz="9600" dirty="0">
                    <a:ea typeface="Cambria Math"/>
                  </a:rPr>
                  <a:t> = </a:t>
                </a:r>
                <a:r>
                  <a:rPr lang="en-GB" sz="9600" dirty="0">
                    <a:latin typeface="Consolas" pitchFamily="49" charset="0"/>
                    <a:ea typeface="Cambria Math"/>
                    <a:cs typeface="Consolas" pitchFamily="49" charset="0"/>
                  </a:rPr>
                  <a:t>0</a:t>
                </a:r>
                <a14:m>
                  <m:oMath xmlns:m="http://schemas.openxmlformats.org/officeDocument/2006/math">
                    <m:r>
                      <a:rPr lang="en-GB" sz="9600">
                        <a:latin typeface="Cambria Math"/>
                        <a:sym typeface="Symbol"/>
                      </a:rPr>
                      <m:t> </m:t>
                    </m:r>
                  </m:oMath>
                </a14:m>
                <a:endParaRPr lang="en-GB" sz="6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902054" y="299362"/>
            <a:ext cx="3766570" cy="538583"/>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8038013" y="1513589"/>
            <a:ext cx="3766570" cy="538583"/>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394346" y="2630857"/>
            <a:ext cx="3766570" cy="538583"/>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5" tIns="45707" rIns="91415" bIns="45707" numCol="1" rtlCol="0" anchor="ctr" anchorCtr="0" compatLnSpc="1">
            <a:prstTxWarp prst="textNoShape">
              <a:avLst/>
            </a:prstTxWarp>
            <a:spAutoFit/>
          </a:bodyPr>
          <a:lstStyle/>
          <a:p>
            <a:pPr algn="ctr" defTabSz="913893" fontAlgn="base">
              <a:spcBef>
                <a:spcPct val="0"/>
              </a:spcBef>
              <a:spcAft>
                <a:spcPct val="0"/>
              </a:spcAft>
            </a:pPr>
            <a:r>
              <a:rPr lang="en-GB" sz="2900" b="1" dirty="0">
                <a:gradFill>
                  <a:gsLst>
                    <a:gs pos="0">
                      <a:srgbClr val="FFFFFF"/>
                    </a:gs>
                    <a:gs pos="100000">
                      <a:srgbClr val="FFFFFF"/>
                    </a:gs>
                  </a:gsLst>
                  <a:lin ang="5400000" scaled="0"/>
                </a:gradFill>
                <a:latin typeface="Segoe Light" pitchFamily="34" charset="0"/>
              </a:rPr>
              <a:t>The neglected child</a:t>
            </a:r>
          </a:p>
        </p:txBody>
      </p:sp>
    </p:spTree>
    <p:extLst>
      <p:ext uri="{BB962C8B-B14F-4D97-AF65-F5344CB8AC3E}">
        <p14:creationId xmlns:p14="http://schemas.microsoft.com/office/powerpoint/2010/main" val="2705045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5"/>
            <a:ext cx="11147562" cy="900246"/>
          </a:xfrm>
        </p:spPr>
        <p:txBody>
          <a:bodyPr/>
          <a:lstStyle/>
          <a:p>
            <a:pPr algn="ctr"/>
            <a:r>
              <a:rPr lang="en-GB" dirty="0" smtClean="0"/>
              <a:t>Meditations on </a:t>
            </a:r>
            <a:r>
              <a:rPr lang="en-GB" sz="6500" dirty="0">
                <a:latin typeface="ZapfChancery"/>
                <a:sym typeface="Symbol"/>
              </a:rPr>
              <a:t></a:t>
            </a:r>
            <a:r>
              <a:rPr lang="en-GB" sz="6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653970899"/>
              </p:ext>
            </p:extLst>
          </p:nvPr>
        </p:nvGraphicFramePr>
        <p:xfrm>
          <a:off x="519045" y="1448141"/>
          <a:ext cx="11147562" cy="5075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5941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Financial data is like water…</a:t>
            </a:r>
          </a:p>
        </p:txBody>
      </p:sp>
      <p:sp>
        <p:nvSpPr>
          <p:cNvPr id="2" name="Text Placeholder 1"/>
          <p:cNvSpPr>
            <a:spLocks noGrp="1"/>
          </p:cNvSpPr>
          <p:nvPr>
            <p:ph type="body" sz="quarter" idx="10"/>
          </p:nvPr>
        </p:nvSpPr>
        <p:spPr>
          <a:xfrm>
            <a:off x="575652" y="1434487"/>
            <a:ext cx="11147562" cy="4776692"/>
          </a:xfrm>
        </p:spPr>
        <p:txBody>
          <a:bodyPr/>
          <a:lstStyle/>
          <a:p>
            <a:pPr marL="3176" indent="0">
              <a:buNone/>
            </a:pPr>
            <a:r>
              <a:rPr lang="en-US" sz="3200" dirty="0"/>
              <a:t>Everyone needs it. Everyone knows where to get it</a:t>
            </a:r>
            <a:r>
              <a:rPr lang="en-US" sz="3200" dirty="0" smtClean="0"/>
              <a:t>. Simple.</a:t>
            </a:r>
            <a:endParaRPr lang="en-US" sz="3200" dirty="0"/>
          </a:p>
          <a:p>
            <a:pPr marL="573692" indent="-570516">
              <a:buFont typeface="Arial" pitchFamily="34" charset="0"/>
              <a:buChar char="•"/>
            </a:pPr>
            <a:endParaRPr lang="en-US" sz="3200" dirty="0" smtClean="0"/>
          </a:p>
          <a:p>
            <a:pPr marL="3176" indent="0">
              <a:buNone/>
            </a:pPr>
            <a:r>
              <a:rPr lang="en-US" sz="3200" dirty="0" smtClean="0"/>
              <a:t>But… </a:t>
            </a:r>
          </a:p>
          <a:p>
            <a:pPr marL="3176" indent="0">
              <a:buNone/>
            </a:pPr>
            <a:r>
              <a:rPr lang="en-US" sz="3200" dirty="0" smtClean="0"/>
              <a:t>	… nobody is </a:t>
            </a:r>
            <a:r>
              <a:rPr lang="en-US" sz="3200" dirty="0"/>
              <a:t>sure where it really came from, or goes to</a:t>
            </a:r>
            <a:r>
              <a:rPr lang="en-US" sz="3200" dirty="0" smtClean="0"/>
              <a:t>.</a:t>
            </a:r>
          </a:p>
          <a:p>
            <a:pPr marL="3176" indent="0">
              <a:buNone/>
            </a:pPr>
            <a:r>
              <a:rPr lang="en-US" sz="3200" dirty="0" smtClean="0"/>
              <a:t>	…</a:t>
            </a:r>
            <a:r>
              <a:rPr lang="en-US" sz="3200" dirty="0"/>
              <a:t> nobody </a:t>
            </a:r>
            <a:r>
              <a:rPr lang="en-US" sz="3200" dirty="0" smtClean="0"/>
              <a:t>really </a:t>
            </a:r>
            <a:r>
              <a:rPr lang="en-US" sz="3200" dirty="0"/>
              <a:t>knows its true cost, or true value.</a:t>
            </a:r>
          </a:p>
          <a:p>
            <a:pPr marL="3176" indent="0">
              <a:buNone/>
            </a:pPr>
            <a:r>
              <a:rPr lang="en-US" sz="3200" dirty="0" smtClean="0"/>
              <a:t>	…</a:t>
            </a:r>
            <a:r>
              <a:rPr lang="en-US" sz="3200" dirty="0"/>
              <a:t> nobody </a:t>
            </a:r>
            <a:r>
              <a:rPr lang="en-US" sz="3200" dirty="0" smtClean="0"/>
              <a:t>likes </a:t>
            </a:r>
            <a:r>
              <a:rPr lang="en-US" sz="3200" dirty="0"/>
              <a:t>to pay for it, or to share it.</a:t>
            </a:r>
          </a:p>
          <a:p>
            <a:pPr marL="3176" indent="0">
              <a:buNone/>
            </a:pPr>
            <a:r>
              <a:rPr lang="en-US" sz="3200" dirty="0" smtClean="0"/>
              <a:t>	…</a:t>
            </a:r>
            <a:r>
              <a:rPr lang="en-US" sz="3200" dirty="0"/>
              <a:t> nobody </a:t>
            </a:r>
            <a:r>
              <a:rPr lang="en-US" sz="3200" dirty="0" smtClean="0"/>
              <a:t>knows </a:t>
            </a:r>
            <a:r>
              <a:rPr lang="en-US" sz="3200" dirty="0"/>
              <a:t>how much is </a:t>
            </a:r>
            <a:r>
              <a:rPr lang="en-US" sz="3200" dirty="0" smtClean="0"/>
              <a:t>wasted</a:t>
            </a:r>
            <a:endParaRPr lang="en-US" sz="3200" dirty="0"/>
          </a:p>
          <a:p>
            <a:pPr marL="3176" indent="0">
              <a:buNone/>
            </a:pPr>
            <a:r>
              <a:rPr lang="en-US" sz="3200" dirty="0" smtClean="0"/>
              <a:t>	…</a:t>
            </a:r>
            <a:r>
              <a:rPr lang="en-US" sz="3200" dirty="0"/>
              <a:t> nobody </a:t>
            </a:r>
            <a:r>
              <a:rPr lang="en-US" sz="3200" dirty="0" smtClean="0"/>
              <a:t>knows a good plumber</a:t>
            </a:r>
          </a:p>
          <a:p>
            <a:pPr marL="3176" indent="0">
              <a:buNone/>
            </a:pPr>
            <a:r>
              <a:rPr lang="en-US" sz="3200" dirty="0"/>
              <a:t>	</a:t>
            </a:r>
            <a:r>
              <a:rPr lang="en-US" sz="3200" dirty="0" smtClean="0"/>
              <a:t>…</a:t>
            </a:r>
            <a:r>
              <a:rPr lang="en-US" sz="3200" dirty="0"/>
              <a:t> nobody </a:t>
            </a:r>
            <a:r>
              <a:rPr lang="en-US" sz="3200" dirty="0" smtClean="0"/>
              <a:t>knows how bad it is until after you have drunk it</a:t>
            </a:r>
            <a:endParaRPr lang="en-US" sz="3200" dirty="0"/>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5"/>
            <a:ext cx="11147562" cy="900246"/>
          </a:xfrm>
        </p:spPr>
        <p:txBody>
          <a:bodyPr/>
          <a:lstStyle/>
          <a:p>
            <a:pPr algn="ctr"/>
            <a:r>
              <a:rPr lang="en-GB" dirty="0" smtClean="0"/>
              <a:t>Meditations on </a:t>
            </a:r>
            <a:r>
              <a:rPr lang="en-GB" sz="6500" dirty="0">
                <a:latin typeface="ZapfChancery"/>
                <a:sym typeface="Symbol"/>
              </a:rPr>
              <a:t></a:t>
            </a:r>
            <a:r>
              <a:rPr lang="en-GB" sz="6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911593360"/>
              </p:ext>
            </p:extLst>
          </p:nvPr>
        </p:nvGraphicFramePr>
        <p:xfrm>
          <a:off x="519045" y="1448142"/>
          <a:ext cx="11147562" cy="506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59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#5</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248967732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problem, but…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7763802"/>
              </p:ext>
            </p:extLst>
          </p:nvPr>
        </p:nvGraphicFramePr>
        <p:xfrm>
          <a:off x="609365" y="1296536"/>
          <a:ext cx="10677336" cy="5429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70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578245827"/>
              </p:ext>
            </p:extLst>
          </p:nvPr>
        </p:nvGraphicFramePr>
        <p:xfrm>
          <a:off x="1292621" y="1397359"/>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778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lvl="0" algn="l"/>
            <a:r>
              <a:rPr lang="en-GB" sz="4800" b="1" dirty="0"/>
              <a:t>Is Time to Market a Problem?</a:t>
            </a:r>
            <a:br>
              <a:rPr lang="en-GB" sz="4800" b="1" dirty="0"/>
            </a:br>
            <a:r>
              <a:rPr lang="en-GB" sz="4800" dirty="0"/>
              <a:t/>
            </a:r>
            <a:br>
              <a:rPr lang="en-GB" sz="4800" dirty="0"/>
            </a:br>
            <a:r>
              <a:rPr lang="en-GB" sz="4300" dirty="0"/>
              <a:t>Late Models </a:t>
            </a:r>
            <a:r>
              <a:rPr lang="en-GB" sz="4300" dirty="0">
                <a:sym typeface="Wingdings" pitchFamily="2" charset="2"/>
              </a:rPr>
              <a:t> </a:t>
            </a:r>
            <a:r>
              <a:rPr lang="en-GB" sz="4300" dirty="0">
                <a:solidFill>
                  <a:schemeClr val="accent1"/>
                </a:solidFill>
              </a:rPr>
              <a:t>Missed market opportunities</a:t>
            </a:r>
            <a:r>
              <a:rPr lang="en-GB" sz="4300" dirty="0"/>
              <a:t/>
            </a:r>
            <a:br>
              <a:rPr lang="en-GB" sz="4300" dirty="0"/>
            </a:br>
            <a:r>
              <a:rPr lang="en-GB" sz="4300" dirty="0"/>
              <a:t/>
            </a:r>
            <a:br>
              <a:rPr lang="en-GB" sz="4300" dirty="0"/>
            </a:br>
            <a:r>
              <a:rPr lang="en-GB" sz="4300" dirty="0"/>
              <a:t>Late Services </a:t>
            </a:r>
            <a:r>
              <a:rPr lang="en-GB" sz="4300" dirty="0">
                <a:sym typeface="Wingdings" pitchFamily="2" charset="2"/>
              </a:rPr>
              <a:t> </a:t>
            </a:r>
            <a:r>
              <a:rPr lang="en-GB" sz="4300" dirty="0">
                <a:solidFill>
                  <a:schemeClr val="accent1"/>
                </a:solidFill>
              </a:rPr>
              <a:t>Users have gone elsewhere</a:t>
            </a:r>
            <a:r>
              <a:rPr lang="en-GB" sz="4300" dirty="0"/>
              <a:t/>
            </a:r>
            <a:br>
              <a:rPr lang="en-GB" sz="4300" dirty="0"/>
            </a:br>
            <a:r>
              <a:rPr lang="en-GB" sz="4300" dirty="0"/>
              <a:t/>
            </a:r>
            <a:br>
              <a:rPr lang="en-GB" sz="4300" dirty="0"/>
            </a:br>
            <a:r>
              <a:rPr lang="en-GB" sz="4300" dirty="0"/>
              <a:t>Late Components </a:t>
            </a:r>
            <a:r>
              <a:rPr lang="en-GB" sz="4300" dirty="0">
                <a:sym typeface="Wingdings" pitchFamily="2" charset="2"/>
              </a:rPr>
              <a:t> </a:t>
            </a:r>
            <a:r>
              <a:rPr lang="en-GB" sz="4300" dirty="0">
                <a:solidFill>
                  <a:schemeClr val="accent1"/>
                </a:solidFill>
                <a:sym typeface="Wingdings" pitchFamily="2" charset="2"/>
              </a:rPr>
              <a:t>Millions evaporate</a:t>
            </a:r>
            <a:r>
              <a:rPr lang="en-GB" sz="4300" dirty="0"/>
              <a:t/>
            </a:r>
            <a:br>
              <a:rPr lang="en-GB" sz="4300" dirty="0"/>
            </a:br>
            <a:endParaRPr lang="en-GB" sz="4800" dirty="0"/>
          </a:p>
        </p:txBody>
      </p:sp>
      <p:sp>
        <p:nvSpPr>
          <p:cNvPr id="4" name="Rectangular Callout 3"/>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3248678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285241"/>
          </a:xfrm>
        </p:spPr>
        <p:txBody>
          <a:bodyPr/>
          <a:lstStyle/>
          <a:p>
            <a:pPr algn="l"/>
            <a:r>
              <a:rPr lang="en-GB" sz="4800" b="1" dirty="0"/>
              <a:t>Is Correctness a Problem?  </a:t>
            </a:r>
            <a:br>
              <a:rPr lang="en-GB" sz="4800" b="1" dirty="0"/>
            </a:br>
            <a:r>
              <a:rPr lang="en-GB" sz="4800" dirty="0"/>
              <a:t/>
            </a:r>
            <a:br>
              <a:rPr lang="en-GB" sz="4800" dirty="0"/>
            </a:br>
            <a:r>
              <a:rPr lang="en-GB" sz="4300" dirty="0"/>
              <a:t>Buggy Models </a:t>
            </a:r>
            <a:r>
              <a:rPr lang="en-GB" sz="4300" dirty="0">
                <a:sym typeface="Wingdings" pitchFamily="2" charset="2"/>
              </a:rPr>
              <a:t> </a:t>
            </a:r>
            <a:r>
              <a:rPr lang="en-GB" sz="4300" dirty="0">
                <a:solidFill>
                  <a:schemeClr val="accent1"/>
                </a:solidFill>
                <a:sym typeface="Wingdings" pitchFamily="2" charset="2"/>
              </a:rPr>
              <a:t>Major risks to institutions</a:t>
            </a:r>
            <a:r>
              <a:rPr lang="en-GB" sz="4300" dirty="0"/>
              <a:t/>
            </a:r>
            <a:br>
              <a:rPr lang="en-GB" sz="4300" dirty="0"/>
            </a:br>
            <a:r>
              <a:rPr lang="en-GB" sz="4300" dirty="0"/>
              <a:t/>
            </a:r>
            <a:br>
              <a:rPr lang="en-GB" sz="4300" dirty="0"/>
            </a:br>
            <a:r>
              <a:rPr lang="en-GB" sz="4300" dirty="0"/>
              <a:t>Buggy Services </a:t>
            </a:r>
            <a:r>
              <a:rPr lang="en-GB" sz="4300" dirty="0">
                <a:sym typeface="Wingdings" pitchFamily="2" charset="2"/>
              </a:rPr>
              <a:t> </a:t>
            </a:r>
            <a:r>
              <a:rPr lang="en-GB" sz="4300" dirty="0">
                <a:solidFill>
                  <a:schemeClr val="accent1"/>
                </a:solidFill>
                <a:sym typeface="Wingdings" pitchFamily="2" charset="2"/>
              </a:rPr>
              <a:t>Users walk away </a:t>
            </a:r>
            <a:r>
              <a:rPr lang="en-GB" sz="4300" dirty="0"/>
              <a:t/>
            </a:r>
            <a:br>
              <a:rPr lang="en-GB" sz="4300" dirty="0"/>
            </a:br>
            <a:r>
              <a:rPr lang="en-GB" sz="4300" dirty="0"/>
              <a:t/>
            </a:r>
            <a:br>
              <a:rPr lang="en-GB" sz="4300" dirty="0"/>
            </a:br>
            <a:r>
              <a:rPr lang="en-GB" sz="4300" dirty="0"/>
              <a:t>Buggy Analytical Components </a:t>
            </a:r>
            <a:r>
              <a:rPr lang="en-GB" sz="4300" dirty="0">
                <a:sym typeface="Wingdings" pitchFamily="2" charset="2"/>
              </a:rPr>
              <a:t> </a:t>
            </a:r>
            <a:r>
              <a:rPr lang="en-GB" sz="4300" dirty="0">
                <a:solidFill>
                  <a:schemeClr val="accent1"/>
                </a:solidFill>
                <a:sym typeface="Wingdings" pitchFamily="2" charset="2"/>
              </a:rPr>
              <a:t>Millions leak away</a:t>
            </a:r>
            <a:endParaRPr lang="en-GB" sz="4800" b="1" dirty="0">
              <a:solidFill>
                <a:schemeClr val="accent1"/>
              </a:solidFill>
            </a:endParaRPr>
          </a:p>
        </p:txBody>
      </p:sp>
      <p:sp>
        <p:nvSpPr>
          <p:cNvPr id="7" name="Rectangular Callout 6"/>
          <p:cNvSpPr/>
          <p:nvPr/>
        </p:nvSpPr>
        <p:spPr bwMode="auto">
          <a:xfrm>
            <a:off x="1842430" y="2867926"/>
            <a:ext cx="1313768"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Quant model</a:t>
            </a:r>
          </a:p>
        </p:txBody>
      </p:sp>
      <p:sp>
        <p:nvSpPr>
          <p:cNvPr id="8" name="Rectangular Callout 7"/>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353706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Efficiency a Problem?  </a:t>
            </a:r>
            <a:br>
              <a:rPr lang="en-GB" sz="4800" b="1" dirty="0"/>
            </a:br>
            <a:r>
              <a:rPr lang="en-GB" sz="4800" dirty="0"/>
              <a:t/>
            </a:r>
            <a:br>
              <a:rPr lang="en-GB" sz="4800" dirty="0"/>
            </a:br>
            <a:r>
              <a:rPr lang="en-GB" sz="4300" dirty="0"/>
              <a:t>Slow Models </a:t>
            </a:r>
            <a:r>
              <a:rPr lang="en-GB" sz="4300" dirty="0">
                <a:sym typeface="Wingdings" pitchFamily="2" charset="2"/>
              </a:rPr>
              <a:t> </a:t>
            </a:r>
            <a:r>
              <a:rPr lang="en-GB" sz="4300" dirty="0">
                <a:solidFill>
                  <a:schemeClr val="accent1"/>
                </a:solidFill>
                <a:sym typeface="Wingdings" pitchFamily="2" charset="2"/>
              </a:rPr>
              <a:t>Can’t assess the institution daily</a:t>
            </a:r>
            <a:r>
              <a:rPr lang="en-GB" sz="4300" dirty="0"/>
              <a:t/>
            </a:r>
            <a:br>
              <a:rPr lang="en-GB" sz="4300" dirty="0"/>
            </a:br>
            <a:r>
              <a:rPr lang="en-GB" sz="4300" dirty="0"/>
              <a:t/>
            </a:r>
            <a:br>
              <a:rPr lang="en-GB" sz="4300" dirty="0"/>
            </a:br>
            <a:r>
              <a:rPr lang="en-GB" sz="4300" dirty="0"/>
              <a:t>Slow Services </a:t>
            </a:r>
            <a:r>
              <a:rPr lang="en-GB" sz="4300" dirty="0">
                <a:sym typeface="Wingdings" pitchFamily="2" charset="2"/>
              </a:rPr>
              <a:t> </a:t>
            </a:r>
            <a:r>
              <a:rPr lang="en-GB" sz="4300" dirty="0">
                <a:solidFill>
                  <a:schemeClr val="accent1"/>
                </a:solidFill>
                <a:sym typeface="Wingdings" pitchFamily="2" charset="2"/>
              </a:rPr>
              <a:t>Massive loss of online business</a:t>
            </a:r>
            <a:r>
              <a:rPr lang="en-GB" sz="4300" dirty="0"/>
              <a:t/>
            </a:r>
            <a:br>
              <a:rPr lang="en-GB" sz="4300" dirty="0"/>
            </a:br>
            <a:r>
              <a:rPr lang="en-GB" sz="4300" dirty="0"/>
              <a:t/>
            </a:r>
            <a:br>
              <a:rPr lang="en-GB" sz="4300" dirty="0"/>
            </a:br>
            <a:r>
              <a:rPr lang="en-GB" sz="4300" dirty="0"/>
              <a:t>Slow Analytical Components </a:t>
            </a:r>
            <a:r>
              <a:rPr lang="en-GB" sz="4300" dirty="0">
                <a:sym typeface="Wingdings" pitchFamily="2" charset="2"/>
              </a:rPr>
              <a:t> </a:t>
            </a:r>
            <a:r>
              <a:rPr lang="en-GB" sz="4300" dirty="0">
                <a:solidFill>
                  <a:schemeClr val="accent1"/>
                </a:solidFill>
                <a:sym typeface="Wingdings" pitchFamily="2" charset="2"/>
              </a:rPr>
              <a:t>Can’t scale to web </a:t>
            </a:r>
            <a:r>
              <a:rPr lang="en-GB" sz="4300" dirty="0"/>
              <a:t/>
            </a:r>
            <a:br>
              <a:rPr lang="en-GB" sz="4300" dirty="0"/>
            </a:br>
            <a:endParaRPr lang="en-GB" sz="4800" b="1" dirty="0"/>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
        <p:nvSpPr>
          <p:cNvPr id="8" name="Rectangular Callout 7"/>
          <p:cNvSpPr/>
          <p:nvPr/>
        </p:nvSpPr>
        <p:spPr bwMode="auto">
          <a:xfrm>
            <a:off x="1697850" y="4021097"/>
            <a:ext cx="215104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Insurance quote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697741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Complexity a Problem?  </a:t>
            </a:r>
            <a:br>
              <a:rPr lang="en-GB" sz="4800" b="1" dirty="0"/>
            </a:br>
            <a:r>
              <a:rPr lang="en-GB" sz="4800" dirty="0"/>
              <a:t/>
            </a:r>
            <a:br>
              <a:rPr lang="en-GB" sz="4800" dirty="0"/>
            </a:br>
            <a:r>
              <a:rPr lang="en-GB" sz="4300" dirty="0"/>
              <a:t>Intractable Models </a:t>
            </a:r>
            <a:r>
              <a:rPr lang="en-GB" sz="4300" dirty="0">
                <a:sym typeface="Wingdings" pitchFamily="2" charset="2"/>
              </a:rPr>
              <a:t> </a:t>
            </a:r>
            <a:r>
              <a:rPr lang="en-GB" sz="4300" dirty="0">
                <a:solidFill>
                  <a:schemeClr val="accent1"/>
                </a:solidFill>
                <a:sym typeface="Wingdings" pitchFamily="2" charset="2"/>
              </a:rPr>
              <a:t>Can’t enter markets</a:t>
            </a:r>
            <a:r>
              <a:rPr lang="en-GB" sz="4300" dirty="0"/>
              <a:t/>
            </a:r>
            <a:br>
              <a:rPr lang="en-GB" sz="4300" dirty="0"/>
            </a:br>
            <a:r>
              <a:rPr lang="en-GB" sz="4300" dirty="0"/>
              <a:t/>
            </a:r>
            <a:br>
              <a:rPr lang="en-GB" sz="4300" dirty="0"/>
            </a:br>
            <a:r>
              <a:rPr lang="en-GB" sz="4300" dirty="0"/>
              <a:t>Intractable Services </a:t>
            </a:r>
            <a:r>
              <a:rPr lang="en-GB" sz="4300" dirty="0">
                <a:sym typeface="Wingdings" pitchFamily="2" charset="2"/>
              </a:rPr>
              <a:t> </a:t>
            </a:r>
            <a:r>
              <a:rPr lang="en-GB" sz="4300" dirty="0">
                <a:solidFill>
                  <a:schemeClr val="accent1"/>
                </a:solidFill>
                <a:sym typeface="Wingdings" pitchFamily="2" charset="2"/>
              </a:rPr>
              <a:t>Can’t deliver services</a:t>
            </a:r>
            <a:r>
              <a:rPr lang="en-GB" sz="4300" dirty="0"/>
              <a:t/>
            </a:r>
            <a:br>
              <a:rPr lang="en-GB" sz="4300" dirty="0"/>
            </a:br>
            <a:r>
              <a:rPr lang="en-GB" sz="4300" dirty="0"/>
              <a:t/>
            </a:r>
            <a:br>
              <a:rPr lang="en-GB" sz="4300" dirty="0"/>
            </a:br>
            <a:r>
              <a:rPr lang="en-GB" sz="4300" dirty="0"/>
              <a:t>Intractable Analytical Components </a:t>
            </a:r>
            <a:r>
              <a:rPr lang="en-GB" sz="4300" dirty="0">
                <a:sym typeface="Wingdings" pitchFamily="2" charset="2"/>
              </a:rPr>
              <a:t> </a:t>
            </a:r>
            <a:r>
              <a:rPr lang="en-GB" sz="4300" dirty="0">
                <a:solidFill>
                  <a:schemeClr val="accent1"/>
                </a:solidFill>
                <a:sym typeface="Wingdings" pitchFamily="2" charset="2"/>
              </a:rPr>
              <a:t>Can’t deliver</a:t>
            </a:r>
            <a:r>
              <a:rPr lang="en-GB" sz="4300" dirty="0"/>
              <a:t/>
            </a:r>
            <a:br>
              <a:rPr lang="en-GB" sz="4300" dirty="0"/>
            </a:br>
            <a:endParaRPr lang="en-GB" sz="4800" b="1" dirty="0"/>
          </a:p>
        </p:txBody>
      </p:sp>
    </p:spTree>
    <p:extLst>
      <p:ext uri="{BB962C8B-B14F-4D97-AF65-F5344CB8AC3E}">
        <p14:creationId xmlns:p14="http://schemas.microsoft.com/office/powerpoint/2010/main" val="12323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3467197718"/>
              </p:ext>
            </p:extLst>
          </p:nvPr>
        </p:nvGraphicFramePr>
        <p:xfrm>
          <a:off x="1292616" y="1397353"/>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1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6520"/>
            <a:ext cx="7485907" cy="56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57"/>
            <a:ext cx="11171635" cy="4876310"/>
          </a:xfrm>
        </p:spPr>
        <p:txBody>
          <a:bodyPr/>
          <a:lstStyle/>
          <a:p>
            <a:r>
              <a:rPr lang="en-GB" sz="4800" b="1" dirty="0"/>
              <a:t>What’s the Need?</a:t>
            </a:r>
            <a:br>
              <a:rPr lang="en-GB" sz="4800" b="1" dirty="0"/>
            </a:br>
            <a:r>
              <a:rPr lang="en-GB" sz="4800" dirty="0"/>
              <a:t/>
            </a:r>
            <a:br>
              <a:rPr lang="en-GB" sz="4800" dirty="0"/>
            </a:br>
            <a:r>
              <a:rPr lang="en-GB" sz="4300" b="1" dirty="0">
                <a:solidFill>
                  <a:schemeClr val="accent1"/>
                </a:solidFill>
              </a:rPr>
              <a:t>Analytical programmers</a:t>
            </a:r>
            <a:r>
              <a:rPr lang="en-GB" sz="4300" dirty="0">
                <a:solidFill>
                  <a:schemeClr val="accent1"/>
                </a:solidFill>
              </a:rPr>
              <a:t> </a:t>
            </a:r>
            <a:r>
              <a:rPr lang="en-GB" sz="4300" dirty="0"/>
              <a:t>delivering </a:t>
            </a:r>
            <a:r>
              <a:rPr lang="en-GB" sz="4300" b="1" dirty="0">
                <a:solidFill>
                  <a:schemeClr val="accent1"/>
                </a:solidFill>
              </a:rPr>
              <a:t>correct</a:t>
            </a:r>
            <a:r>
              <a:rPr lang="en-GB" sz="4300" dirty="0"/>
              <a:t>,</a:t>
            </a:r>
            <a:r>
              <a:rPr lang="en-GB" sz="4300" b="1" dirty="0"/>
              <a:t> </a:t>
            </a:r>
            <a:r>
              <a:rPr lang="en-GB" sz="4300" b="1" dirty="0">
                <a:solidFill>
                  <a:schemeClr val="accent1"/>
                </a:solidFill>
              </a:rPr>
              <a:t>efficient</a:t>
            </a:r>
            <a:r>
              <a:rPr lang="en-GB" sz="4300" dirty="0"/>
              <a:t> </a:t>
            </a:r>
            <a:r>
              <a:rPr lang="en-GB" sz="4300" b="1" dirty="0">
                <a:solidFill>
                  <a:schemeClr val="accent1"/>
                </a:solidFill>
              </a:rPr>
              <a:t>components</a:t>
            </a:r>
            <a:r>
              <a:rPr lang="en-GB" sz="4300" dirty="0"/>
              <a:t> in the enterprise, </a:t>
            </a:r>
            <a:r>
              <a:rPr lang="en-GB" sz="4300" b="1" dirty="0">
                <a:solidFill>
                  <a:schemeClr val="accent1"/>
                </a:solidFill>
              </a:rPr>
              <a:t>on-time</a:t>
            </a:r>
            <a:r>
              <a:rPr lang="en-GB" sz="4300" dirty="0"/>
              <a:t/>
            </a:r>
            <a:br>
              <a:rPr lang="en-GB" sz="4300" dirty="0"/>
            </a:br>
            <a:r>
              <a:rPr lang="en-GB" sz="4300" dirty="0"/>
              <a:t/>
            </a:r>
            <a:br>
              <a:rPr lang="en-GB" sz="4300" dirty="0"/>
            </a:br>
            <a:r>
              <a:rPr lang="en-GB" sz="4300" dirty="0"/>
              <a:t>This is a primary set of problems that functional-first programming helps solve</a:t>
            </a:r>
            <a:br>
              <a:rPr lang="en-GB" sz="4300" dirty="0"/>
            </a:br>
            <a:endParaRPr lang="en-GB" sz="4300" b="1" dirty="0"/>
          </a:p>
        </p:txBody>
      </p:sp>
    </p:spTree>
    <p:extLst>
      <p:ext uri="{BB962C8B-B14F-4D97-AF65-F5344CB8AC3E}">
        <p14:creationId xmlns:p14="http://schemas.microsoft.com/office/powerpoint/2010/main" val="2864002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519045" y="1448136"/>
            <a:ext cx="11147562" cy="5171844"/>
          </a:xfrm>
          <a:prstGeom prst="rect">
            <a:avLst/>
          </a:prstGeom>
        </p:spPr>
        <p:txBody>
          <a:bodyPr/>
          <a:lstStyle/>
          <a:p>
            <a:pPr marL="237015" indent="-237015"/>
            <a:r>
              <a:rPr lang="en-GB" sz="3200" b="1" dirty="0"/>
              <a:t>I have written </a:t>
            </a:r>
            <a:r>
              <a:rPr lang="en-GB" sz="3200" b="1" dirty="0">
                <a:solidFill>
                  <a:schemeClr val="tx2"/>
                </a:solidFill>
              </a:rPr>
              <a:t>an application to balance the national power generation schedule </a:t>
            </a:r>
            <a:r>
              <a:rPr lang="en-GB" sz="3200" b="1" dirty="0"/>
              <a:t>… for an energy company. </a:t>
            </a:r>
          </a:p>
          <a:p>
            <a:pPr marL="237015" indent="-237015"/>
            <a:endParaRPr lang="en-GB" sz="3200" b="1" dirty="0"/>
          </a:p>
          <a:p>
            <a:pPr marL="237015" indent="-237015"/>
            <a:r>
              <a:rPr lang="en-GB" sz="3200" b="1" dirty="0"/>
              <a:t>...</a:t>
            </a:r>
            <a:r>
              <a:rPr lang="en-GB" sz="3200" b="1" dirty="0">
                <a:solidFill>
                  <a:schemeClr val="tx2"/>
                </a:solidFill>
              </a:rPr>
              <a:t>the calculation engine was written in F#</a:t>
            </a:r>
            <a:r>
              <a:rPr lang="en-GB" sz="3200" b="1" dirty="0"/>
              <a:t>. </a:t>
            </a:r>
          </a:p>
          <a:p>
            <a:pPr marL="237015" indent="-237015"/>
            <a:endParaRPr lang="en-GB" sz="3200" b="1" dirty="0"/>
          </a:p>
          <a:p>
            <a:pPr marL="237015" indent="-237015"/>
            <a:r>
              <a:rPr lang="en-GB" sz="3200" b="1" dirty="0"/>
              <a:t>The use of F# to </a:t>
            </a:r>
            <a:r>
              <a:rPr lang="en-GB" sz="3200" b="1" dirty="0">
                <a:solidFill>
                  <a:schemeClr val="tx2"/>
                </a:solidFill>
              </a:rPr>
              <a:t>address the complexity at the heart of this application</a:t>
            </a:r>
            <a:r>
              <a:rPr lang="en-GB" sz="3200" b="1" dirty="0">
                <a:solidFill>
                  <a:srgbClr val="FFFF00"/>
                </a:solidFill>
              </a:rPr>
              <a:t> </a:t>
            </a:r>
            <a:r>
              <a:rPr lang="en-GB" sz="3200" b="1" dirty="0"/>
              <a:t>clearly demonstrates a sweet spot for the language … </a:t>
            </a:r>
            <a:r>
              <a:rPr lang="en-GB" sz="3200" b="1" dirty="0">
                <a:solidFill>
                  <a:schemeClr val="tx2"/>
                </a:solidFill>
              </a:rPr>
              <a:t>algorithmic analysis of large data sets</a:t>
            </a:r>
            <a:r>
              <a:rPr lang="en-GB" sz="3200" b="1" dirty="0"/>
              <a:t>. </a:t>
            </a:r>
          </a:p>
          <a:p>
            <a:pPr marL="237015" indent="-237015"/>
            <a:endParaRPr lang="en-GB" sz="3200" b="1" dirty="0"/>
          </a:p>
          <a:p>
            <a:pPr marL="237015" indent="-237015" algn="r"/>
            <a:r>
              <a:rPr lang="en-GB" sz="3200" b="1" dirty="0"/>
              <a:t>Simon Cousins (Eon </a:t>
            </a:r>
            <a:r>
              <a:rPr lang="en-GB" sz="3200" b="1" dirty="0" err="1"/>
              <a:t>Powergen</a:t>
            </a:r>
            <a:r>
              <a:rPr lang="en-GB" sz="3200" b="1" dirty="0"/>
              <a:t>)</a:t>
            </a:r>
          </a:p>
        </p:txBody>
      </p:sp>
    </p:spTree>
    <p:extLst>
      <p:ext uri="{BB962C8B-B14F-4D97-AF65-F5344CB8AC3E}">
        <p14:creationId xmlns:p14="http://schemas.microsoft.com/office/powerpoint/2010/main" val="151518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TextBox 3"/>
          <p:cNvSpPr txBox="1"/>
          <p:nvPr/>
        </p:nvSpPr>
        <p:spPr>
          <a:xfrm>
            <a:off x="746506" y="1605169"/>
            <a:ext cx="3896980" cy="1847088"/>
          </a:xfrm>
          <a:prstGeom prst="rect">
            <a:avLst/>
          </a:prstGeom>
          <a:noFill/>
        </p:spPr>
        <p:txBody>
          <a:bodyPr wrap="none" lIns="0" tIns="0" rIns="0" bIns="0" rtlCol="0">
            <a:spAutoFit/>
          </a:bodyPr>
          <a:lstStyle/>
          <a:p>
            <a:pPr algn="ctr"/>
            <a:r>
              <a:rPr lang="en-GB" sz="8800" dirty="0"/>
              <a:t>180,000</a:t>
            </a:r>
            <a:endParaRPr lang="en-GB" sz="10700" dirty="0"/>
          </a:p>
          <a:p>
            <a:pPr algn="ctr"/>
            <a:r>
              <a:rPr lang="en-GB" sz="3200" dirty="0">
                <a:latin typeface="Segoe UI Light" pitchFamily="34" charset="0"/>
              </a:rPr>
              <a:t>lines of OO</a:t>
            </a:r>
            <a:endParaRPr lang="en-GB" sz="100" dirty="0">
              <a:latin typeface="Segoe UI Light" pitchFamily="34" charset="0"/>
            </a:endParaRPr>
          </a:p>
        </p:txBody>
      </p:sp>
      <p:sp>
        <p:nvSpPr>
          <p:cNvPr id="5" name="TextBox 4"/>
          <p:cNvSpPr txBox="1"/>
          <p:nvPr/>
        </p:nvSpPr>
        <p:spPr>
          <a:xfrm>
            <a:off x="6963567" y="3525827"/>
            <a:ext cx="3983124" cy="2339643"/>
          </a:xfrm>
          <a:prstGeom prst="rect">
            <a:avLst/>
          </a:prstGeom>
          <a:noFill/>
        </p:spPr>
        <p:txBody>
          <a:bodyPr wrap="none" lIns="0" tIns="0" rIns="0" bIns="0" rtlCol="0">
            <a:spAutoFit/>
          </a:bodyPr>
          <a:lstStyle/>
          <a:p>
            <a:pPr algn="ctr"/>
            <a:r>
              <a:rPr lang="en-GB" sz="8800" dirty="0"/>
              <a:t>7,000</a:t>
            </a:r>
            <a:endParaRPr lang="en-GB" sz="10700" dirty="0"/>
          </a:p>
          <a:p>
            <a:pPr algn="ctr"/>
            <a:r>
              <a:rPr lang="en-GB" sz="3200" dirty="0">
                <a:latin typeface="Segoe UI Light" pitchFamily="34" charset="0"/>
              </a:rPr>
              <a:t>lines of robust F#, with </a:t>
            </a:r>
          </a:p>
          <a:p>
            <a:pPr algn="ctr"/>
            <a:r>
              <a:rPr lang="en-GB" sz="3200"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4941941" y="3238502"/>
            <a:ext cx="1591695" cy="574649"/>
          </a:xfrm>
          <a:prstGeom prst="rect">
            <a:avLst/>
          </a:prstGeom>
          <a:noFill/>
        </p:spPr>
        <p:txBody>
          <a:bodyPr wrap="none" lIns="0" tIns="0" rIns="0" bIns="0" rtlCol="0">
            <a:spAutoFit/>
          </a:bodyPr>
          <a:lstStyle/>
          <a:p>
            <a:r>
              <a:rPr lang="en-GB" sz="3700" dirty="0">
                <a:latin typeface="Segoe UI Light" pitchFamily="34" charset="0"/>
              </a:rPr>
              <a:t>became</a:t>
            </a:r>
          </a:p>
        </p:txBody>
      </p:sp>
    </p:spTree>
    <p:extLst>
      <p:ext uri="{BB962C8B-B14F-4D97-AF65-F5344CB8AC3E}">
        <p14:creationId xmlns:p14="http://schemas.microsoft.com/office/powerpoint/2010/main" val="3448887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#2: F# in Insurance</a:t>
            </a:r>
            <a:endParaRPr lang="en-GB" b="1" dirty="0"/>
          </a:p>
        </p:txBody>
      </p:sp>
      <p:sp>
        <p:nvSpPr>
          <p:cNvPr id="6" name="Content Placeholder 3"/>
          <p:cNvSpPr>
            <a:spLocks noGrp="1"/>
          </p:cNvSpPr>
          <p:nvPr>
            <p:ph idx="4294967295"/>
          </p:nvPr>
        </p:nvSpPr>
        <p:spPr>
          <a:xfrm>
            <a:off x="519045" y="1448180"/>
            <a:ext cx="11147562" cy="4359125"/>
          </a:xfrm>
          <a:prstGeom prst="rect">
            <a:avLst/>
          </a:prstGeom>
        </p:spPr>
        <p:txBody>
          <a:bodyPr>
            <a:normAutofit lnSpcReduction="10000"/>
          </a:bodyPr>
          <a:lstStyle/>
          <a:p>
            <a:pPr marL="236715" indent="-236715"/>
            <a:r>
              <a:rPr lang="en-GB" sz="2700" b="1" dirty="0"/>
              <a:t>I work for a large actuarial company...  …Despite adopting Agile/Scrum …the usual delays, complications and sometimes …</a:t>
            </a:r>
            <a:r>
              <a:rPr lang="en-GB" sz="2700" b="1" dirty="0">
                <a:solidFill>
                  <a:schemeClr val="accent1"/>
                </a:solidFill>
              </a:rPr>
              <a:t>failures</a:t>
            </a:r>
            <a:r>
              <a:rPr lang="en-GB" sz="2700" b="1" dirty="0"/>
              <a:t>.  </a:t>
            </a:r>
          </a:p>
          <a:p>
            <a:pPr marL="236715" indent="-236715"/>
            <a:endParaRPr lang="en-GB" sz="2700" b="1" dirty="0"/>
          </a:p>
          <a:p>
            <a:pPr marL="236715" indent="-236715"/>
            <a:r>
              <a:rPr lang="en-GB" sz="2700" b="1" dirty="0"/>
              <a:t>We used F#, and </a:t>
            </a:r>
            <a:r>
              <a:rPr lang="en-GB" sz="2700" b="1" dirty="0">
                <a:solidFill>
                  <a:schemeClr val="tx2"/>
                </a:solidFill>
              </a:rPr>
              <a:t>quickly </a:t>
            </a:r>
            <a:r>
              <a:rPr lang="en-GB" sz="2700" b="1" dirty="0"/>
              <a:t>created a system which would perform the necessary calculations </a:t>
            </a:r>
            <a:r>
              <a:rPr lang="en-GB" sz="2700" b="1" dirty="0">
                <a:solidFill>
                  <a:schemeClr val="tx2"/>
                </a:solidFill>
              </a:rPr>
              <a:t>highly efficiently, in parallel, and with a perfect match to the </a:t>
            </a:r>
            <a:r>
              <a:rPr lang="en-GB" sz="2700" b="1" dirty="0" err="1">
                <a:solidFill>
                  <a:schemeClr val="tx2"/>
                </a:solidFill>
              </a:rPr>
              <a:t>spreadsheet</a:t>
            </a:r>
            <a:r>
              <a:rPr lang="en-GB" sz="2700" b="1" dirty="0">
                <a:solidFill>
                  <a:schemeClr val="tx2"/>
                </a:solidFill>
              </a:rPr>
              <a:t> results</a:t>
            </a:r>
            <a:r>
              <a:rPr lang="en-GB" sz="2700" b="1" dirty="0"/>
              <a:t>.  </a:t>
            </a:r>
          </a:p>
          <a:p>
            <a:pPr marL="236715" indent="-236715"/>
            <a:endParaRPr lang="en-GB" sz="2700" b="1" dirty="0"/>
          </a:p>
          <a:p>
            <a:pPr marL="236715" indent="-236715"/>
            <a:r>
              <a:rPr lang="en-GB" sz="2700" b="1" dirty="0"/>
              <a:t>All of the advantages which are commonly touted for F# do play out in practice.  </a:t>
            </a:r>
            <a:r>
              <a:rPr lang="en-GB" sz="2700" b="1" i="1" dirty="0"/>
              <a:t>Immutability, Easy Parallelisation, Expressiveness, Testability, Conciseness, Flexibility, Productivity</a:t>
            </a:r>
          </a:p>
          <a:p>
            <a:pPr marL="236715" indent="-236715"/>
            <a:r>
              <a:rPr lang="en-GB" sz="2700" b="1" i="1" dirty="0"/>
              <a:t>					[ Company name omitted ]</a:t>
            </a:r>
            <a:endParaRPr lang="en-GB" sz="2700" b="1" dirty="0"/>
          </a:p>
        </p:txBody>
      </p:sp>
      <p:sp>
        <p:nvSpPr>
          <p:cNvPr id="3" name="Rectangular Callout 2"/>
          <p:cNvSpPr/>
          <p:nvPr/>
        </p:nvSpPr>
        <p:spPr bwMode="auto">
          <a:xfrm>
            <a:off x="1627446" y="879456"/>
            <a:ext cx="2852647" cy="61569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5" name="Rectangular Callout 4"/>
          <p:cNvSpPr/>
          <p:nvPr/>
        </p:nvSpPr>
        <p:spPr bwMode="auto">
          <a:xfrm>
            <a:off x="9199281" y="2015602"/>
            <a:ext cx="1820717" cy="61569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7" name="Rectangular Callout 6"/>
          <p:cNvSpPr/>
          <p:nvPr/>
        </p:nvSpPr>
        <p:spPr bwMode="auto">
          <a:xfrm>
            <a:off x="8945504" y="5157425"/>
            <a:ext cx="2250495" cy="61569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8" name="Rectangle 7"/>
          <p:cNvSpPr/>
          <p:nvPr/>
        </p:nvSpPr>
        <p:spPr>
          <a:xfrm>
            <a:off x="8141237" y="6304261"/>
            <a:ext cx="3817498" cy="518877"/>
          </a:xfrm>
          <a:prstGeom prst="rect">
            <a:avLst/>
          </a:prstGeom>
        </p:spPr>
        <p:txBody>
          <a:bodyPr wrap="none" lIns="102258" tIns="51128" rIns="102258" bIns="51128">
            <a:spAutoFit/>
          </a:bodyPr>
          <a:lstStyle/>
          <a:p>
            <a:pPr marL="236609" indent="-236609" algn="r" defTabSz="913147"/>
            <a:r>
              <a:rPr lang="en-GB" sz="2700" dirty="0">
                <a:solidFill>
                  <a:srgbClr val="505050"/>
                </a:solidFill>
                <a:hlinkClick r:id="rId2"/>
              </a:rPr>
              <a:t>fsharp.org/testimonials</a:t>
            </a:r>
            <a:r>
              <a:rPr lang="en-GB" sz="2700" dirty="0">
                <a:solidFill>
                  <a:srgbClr val="505050"/>
                </a:solidFill>
              </a:rPr>
              <a:t> </a:t>
            </a:r>
          </a:p>
        </p:txBody>
      </p:sp>
      <p:sp>
        <p:nvSpPr>
          <p:cNvPr id="9" name="Rectangular Callout 8"/>
          <p:cNvSpPr/>
          <p:nvPr/>
        </p:nvSpPr>
        <p:spPr bwMode="auto">
          <a:xfrm>
            <a:off x="9563610" y="879456"/>
            <a:ext cx="2154012" cy="61569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351566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b="1" dirty="0" smtClean="0"/>
              <a:t>Example #</a:t>
            </a:r>
            <a:r>
              <a:rPr lang="en-GB" b="1" dirty="0"/>
              <a:t>3</a:t>
            </a:r>
            <a:r>
              <a:rPr lang="en-GB" b="1" dirty="0" smtClean="0"/>
              <a:t>: Finance trading platform</a:t>
            </a:r>
            <a:endParaRPr lang="en-GB" b="1" dirty="0"/>
          </a:p>
        </p:txBody>
      </p:sp>
      <p:sp>
        <p:nvSpPr>
          <p:cNvPr id="3" name="Content Placeholder 2"/>
          <p:cNvSpPr>
            <a:spLocks noGrp="1"/>
          </p:cNvSpPr>
          <p:nvPr>
            <p:ph idx="4294967295"/>
          </p:nvPr>
        </p:nvSpPr>
        <p:spPr>
          <a:xfrm>
            <a:off x="519045" y="1448134"/>
            <a:ext cx="6680918" cy="4882466"/>
          </a:xfrm>
          <a:prstGeom prst="rect">
            <a:avLst/>
          </a:prstGeom>
        </p:spPr>
        <p:txBody>
          <a:bodyPr/>
          <a:lstStyle/>
          <a:p>
            <a:r>
              <a:rPr lang="en-GB" sz="2400" dirty="0"/>
              <a:t>F# + C# for Trading Front End</a:t>
            </a:r>
          </a:p>
          <a:p>
            <a:endParaRPr lang="en-GB" sz="2400" dirty="0"/>
          </a:p>
          <a:p>
            <a:r>
              <a:rPr lang="en-GB" sz="2400" dirty="0"/>
              <a:t>Leverage F#’s features:</a:t>
            </a:r>
          </a:p>
          <a:p>
            <a:pPr marL="612941" lvl="1"/>
            <a:r>
              <a:rPr lang="en-GB" sz="2400" dirty="0">
                <a:latin typeface="+mj-lt"/>
              </a:rPr>
              <a:t>- extensive type system</a:t>
            </a:r>
          </a:p>
          <a:p>
            <a:pPr marL="612941" lvl="1"/>
            <a:r>
              <a:rPr lang="en-GB" sz="2400" dirty="0">
                <a:latin typeface="+mj-lt"/>
              </a:rPr>
              <a:t>- asynchronous workflows, agents and immutable types</a:t>
            </a:r>
          </a:p>
          <a:p>
            <a:pPr marL="612941" lvl="1"/>
            <a:r>
              <a:rPr lang="en-GB" sz="2400" dirty="0">
                <a:latin typeface="+mj-lt"/>
              </a:rPr>
              <a:t>- rich pattern matching and parser support</a:t>
            </a:r>
          </a:p>
          <a:p>
            <a:endParaRPr lang="en-GB" sz="2400" dirty="0"/>
          </a:p>
          <a:p>
            <a:r>
              <a:rPr lang="en-GB" sz="2100" dirty="0"/>
              <a:t>“Experienced F# developers regularly </a:t>
            </a:r>
            <a:r>
              <a:rPr lang="en-GB" sz="2100" b="1" dirty="0">
                <a:solidFill>
                  <a:schemeClr val="accent1"/>
                </a:solidFill>
              </a:rPr>
              <a:t>solve problems in days</a:t>
            </a:r>
            <a:r>
              <a:rPr lang="en-GB" sz="2100" dirty="0"/>
              <a:t> </a:t>
            </a:r>
            <a:r>
              <a:rPr lang="en-GB" sz="2100" dirty="0">
                <a:solidFill>
                  <a:schemeClr val="tx1"/>
                </a:solidFill>
              </a:rPr>
              <a:t>that would take weeks using more traditional languages</a:t>
            </a:r>
            <a:r>
              <a:rPr lang="en-GB" sz="2100" dirty="0"/>
              <a:t>…</a:t>
            </a:r>
            <a:r>
              <a:rPr lang="en-GB" sz="2100" b="1" dirty="0">
                <a:solidFill>
                  <a:schemeClr val="accent1"/>
                </a:solidFill>
              </a:rPr>
              <a:t>solving complex problems</a:t>
            </a:r>
            <a:r>
              <a:rPr lang="en-GB" sz="2100" dirty="0"/>
              <a:t> in an elegant and highly maintainable manner”</a:t>
            </a:r>
          </a:p>
          <a:p>
            <a:pPr algn="r"/>
            <a:r>
              <a:rPr lang="en-GB" sz="2100" dirty="0"/>
              <a:t>Phil Trelford, </a:t>
            </a:r>
            <a:r>
              <a:rPr lang="en-GB" sz="2100" dirty="0" err="1"/>
              <a:t>Trayport</a:t>
            </a:r>
            <a:endParaRPr lang="en-GB" sz="2100" dirty="0"/>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7382977" y="1579825"/>
            <a:ext cx="4700119" cy="3671417"/>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6381580" y="3107687"/>
            <a:ext cx="2852647" cy="61569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6" name="Rectangular Callout 5"/>
          <p:cNvSpPr/>
          <p:nvPr/>
        </p:nvSpPr>
        <p:spPr bwMode="auto">
          <a:xfrm>
            <a:off x="6122957" y="5446527"/>
            <a:ext cx="2154012" cy="61569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291656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757306"/>
          </a:xfrm>
        </p:spPr>
        <p:txBody>
          <a:bodyPr/>
          <a:lstStyle/>
          <a:p>
            <a:r>
              <a:rPr lang="en-GB" dirty="0" smtClean="0"/>
              <a:t>Example #4: F# for Quant Consulting</a:t>
            </a:r>
            <a:endParaRPr lang="en-GB" dirty="0"/>
          </a:p>
        </p:txBody>
      </p:sp>
      <p:sp>
        <p:nvSpPr>
          <p:cNvPr id="6" name="Content Placeholder 3"/>
          <p:cNvSpPr>
            <a:spLocks noGrp="1"/>
          </p:cNvSpPr>
          <p:nvPr>
            <p:ph idx="4294967295"/>
          </p:nvPr>
        </p:nvSpPr>
        <p:spPr>
          <a:xfrm>
            <a:off x="519045" y="1448138"/>
            <a:ext cx="11147562" cy="5245728"/>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dirty="0">
                <a:solidFill>
                  <a:schemeClr val="tx2"/>
                </a:solidFill>
              </a:rPr>
              <a:t>increased productivity </a:t>
            </a:r>
            <a:r>
              <a:rPr lang="en-GB" sz="2700" dirty="0"/>
              <a:t>we get from F#.</a:t>
            </a:r>
          </a:p>
          <a:p>
            <a:endParaRPr lang="en-GB" sz="2700" dirty="0"/>
          </a:p>
          <a:p>
            <a:r>
              <a:rPr lang="en-GB" sz="2700" dirty="0"/>
              <a:t>We are regularly able to deliver </a:t>
            </a:r>
            <a:r>
              <a:rPr lang="en-GB" sz="2700" dirty="0">
                <a:solidFill>
                  <a:schemeClr val="tx2"/>
                </a:solidFill>
              </a:rPr>
              <a:t>correct</a:t>
            </a:r>
            <a:r>
              <a:rPr lang="en-GB" sz="2700" dirty="0"/>
              <a:t>, </a:t>
            </a:r>
            <a:r>
              <a:rPr lang="en-GB" sz="2700" dirty="0">
                <a:solidFill>
                  <a:schemeClr val="tx2"/>
                </a:solidFill>
              </a:rPr>
              <a:t>robust, </a:t>
            </a:r>
            <a:r>
              <a:rPr lang="en-GB" sz="2700" dirty="0" err="1">
                <a:solidFill>
                  <a:schemeClr val="tx2"/>
                </a:solidFill>
              </a:rPr>
              <a:t>performant</a:t>
            </a:r>
            <a:r>
              <a:rPr lang="en-GB" sz="2700" dirty="0">
                <a:solidFill>
                  <a:schemeClr val="tx2"/>
                </a:solidFill>
              </a:rPr>
              <a:t> </a:t>
            </a:r>
            <a:r>
              <a:rPr lang="en-GB" sz="2700" dirty="0"/>
              <a:t>solutions </a:t>
            </a:r>
            <a:r>
              <a:rPr lang="en-GB" sz="2700"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hlinkClick r:id="rId2"/>
              </a:rPr>
              <a:t>http://fsharp.org/testimonials</a:t>
            </a:r>
            <a:r>
              <a:rPr lang="en-GB" sz="2700" dirty="0"/>
              <a:t> </a:t>
            </a:r>
          </a:p>
        </p:txBody>
      </p:sp>
      <p:sp>
        <p:nvSpPr>
          <p:cNvPr id="9" name="Rectangular Callout 8"/>
          <p:cNvSpPr/>
          <p:nvPr/>
        </p:nvSpPr>
        <p:spPr bwMode="auto">
          <a:xfrm>
            <a:off x="7573421" y="3429794"/>
            <a:ext cx="2852647" cy="615691"/>
          </a:xfrm>
          <a:prstGeom prst="wedgeRectCallout">
            <a:avLst>
              <a:gd name="adj1" fmla="val 51550"/>
              <a:gd name="adj2" fmla="val -101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2529676" y="4025075"/>
            <a:ext cx="2250495" cy="615691"/>
          </a:xfrm>
          <a:prstGeom prst="wedgeRectCallout">
            <a:avLst>
              <a:gd name="adj1" fmla="val 68119"/>
              <a:gd name="adj2" fmla="val -2018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Correctness</a:t>
            </a:r>
          </a:p>
        </p:txBody>
      </p:sp>
      <p:sp>
        <p:nvSpPr>
          <p:cNvPr id="11" name="Rectangular Callout 10"/>
          <p:cNvSpPr/>
          <p:nvPr/>
        </p:nvSpPr>
        <p:spPr bwMode="auto">
          <a:xfrm>
            <a:off x="10138017" y="1858615"/>
            <a:ext cx="1820718" cy="615691"/>
          </a:xfrm>
          <a:prstGeom prst="wedgeRectCallout">
            <a:avLst>
              <a:gd name="adj1" fmla="val -115273"/>
              <a:gd name="adj2" fmla="val 929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787491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27/03/2014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96</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325"/>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62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4.xml><?xml version="1.0" encoding="utf-8"?>
<a:theme xmlns:a="http://schemas.openxmlformats.org/drawingml/2006/main" name="8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22174</TotalTime>
  <Words>2041</Words>
  <Application>Microsoft Office PowerPoint</Application>
  <PresentationFormat>Custom</PresentationFormat>
  <Paragraphs>406</Paragraphs>
  <Slides>96</Slides>
  <Notes>14</Notes>
  <HiddenSlides>0</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96</vt:i4>
      </vt:variant>
    </vt:vector>
  </HeadingPairs>
  <TitlesOfParts>
    <vt:vector size="124" baseType="lpstr">
      <vt:lpstr>Wingdings</vt:lpstr>
      <vt:lpstr>Segoe   </vt:lpstr>
      <vt:lpstr>Candara</vt:lpstr>
      <vt:lpstr>Andy</vt:lpstr>
      <vt:lpstr>Symbol</vt:lpstr>
      <vt:lpstr>ZapfChancery</vt:lpstr>
      <vt:lpstr>Segoe UI Light</vt:lpstr>
      <vt:lpstr>Helvetica</vt:lpstr>
      <vt:lpstr>Segoe Light</vt:lpstr>
      <vt:lpstr>Segoe UI</vt:lpstr>
      <vt:lpstr>Cambria Math</vt:lpstr>
      <vt:lpstr>Consolas</vt:lpstr>
      <vt:lpstr>Times New Roman</vt:lpstr>
      <vt:lpstr>Arial</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8_New corp-style Presentation</vt:lpstr>
      <vt:lpstr>PowerPoint Presentation</vt:lpstr>
      <vt:lpstr>Agenda</vt:lpstr>
      <vt:lpstr>Proposition 1 We are living in an Information Revolution</vt:lpstr>
      <vt:lpstr>The Information Revolution</vt:lpstr>
      <vt:lpstr>Proposition 2 Modern programming is intensely information-rich</vt:lpstr>
      <vt:lpstr>Proposition 3 Our programming languages are information-sparse</vt:lpstr>
      <vt:lpstr>Financial data is like water…</vt:lpstr>
      <vt:lpstr>Financial data is like water…</vt:lpstr>
      <vt:lpstr>Actually these days it’s more like a flood…</vt:lpstr>
      <vt:lpstr>The financial data plumber’s perspective </vt:lpstr>
      <vt:lpstr>We need to bring information into our  “data rich” languages…  At market-scale, in-cloud or on-premise, strongly tooled, strongly typed</vt:lpstr>
      <vt:lpstr>This R&amp;D is done in the context of the open language F#</vt:lpstr>
      <vt:lpstr>A bit about F#....</vt:lpstr>
      <vt:lpstr>F# is free, open source, cross platform  fsharp.org</vt:lpstr>
      <vt:lpstr>F# is a programming language   </vt:lpstr>
      <vt:lpstr>F# is a functional-first programming language   </vt:lpstr>
      <vt:lpstr>F# is a succinct, interoperable, efficient, strongly-typed programming language   </vt:lpstr>
      <vt:lpstr>F# is a programming language with scalable, seamless data interoperability  </vt:lpstr>
      <vt:lpstr>"Functional-first programming is a general-purpose programming technique particularly suited to tasks where Time-to-deployment, Efficiency, Correctness and Taming Complexity dominate." </vt:lpstr>
      <vt:lpstr>"Examples include executable financial models, market simulators, ETL pipelines, general data-manipulation, calculation engines, service implementation, programmatic Uis, machine-learning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F# has an intelligent, fun, contributing community  fsharp.org meetup.com/FSharpLondon  fsharpforfunandprofit.com </vt:lpstr>
      <vt:lpstr>F# helps address real business problems  around Time to Market, Efficiency, Correctness and Tackling Complexity  See: “Succeeding with Functional-first Programming in Finance”, Don Syme</vt:lpstr>
      <vt:lpstr>F# is used to make lots of money   fsharp.org/testimonials </vt:lpstr>
      <vt:lpstr>Example #1: Energy trading simulation</vt:lpstr>
      <vt:lpstr>Example #1: Energy trading simulation</vt:lpstr>
      <vt:lpstr>Example #2: F# for Quant Consulting</vt:lpstr>
      <vt:lpstr>Microsoft recommend  F# and the Visual F# tools for your functional-first programming needs  (note: works seamlessly with C#, can interoperate with C/C++/R/Python/…)</vt:lpstr>
      <vt:lpstr>Back to the main topic…</vt:lpstr>
      <vt:lpstr>Typical F# Topics</vt:lpstr>
      <vt:lpstr>The Problem We’re Addressing  Our data plumbing tools are data-sparse. We need to bring financial information into the language…   At market-scale, strongly tooled, strongly typed</vt:lpstr>
      <vt:lpstr>Which data?  Xenomorph Timescape is a major Microsoft partner for Financial Data in the Azure Cloud Platform</vt:lpstr>
      <vt:lpstr>The specific questions:  Can we use F#’s unique “type provider” capabilities to integrate Xenomorph data at fine granularity?  Can we specifically tackle the quantity of instruments and the sparseness of the data in a programming language integration.</vt:lpstr>
      <vt:lpstr>PowerPoint Presentation</vt:lpstr>
      <vt:lpstr>PowerPoint Presentation</vt:lpstr>
      <vt:lpstr>PowerPoint Presentation</vt:lpstr>
      <vt:lpstr>PowerPoint Presentation</vt:lpstr>
      <vt:lpstr>PowerPoint Presentation</vt:lpstr>
      <vt:lpstr>PowerPoint Presentation</vt:lpstr>
      <vt:lpstr>The problem is this:   the data is still weakly integrated into our programming languages</vt:lpstr>
      <vt:lpstr>The Technique: “F# Type Providers”  Allow scalable, robust, deep integration</vt:lpstr>
      <vt:lpstr>Similar Problem: Integrate all of freebase.com   “as if it were a library”  40M entities, 1Billion facts, 24,000 types, 65,000 properties</vt:lpstr>
      <vt:lpstr>Similar Problem: Integrate all of worldbank.org/data   “as if it were a library”  10,000+ time series for hundreds of countries/regions</vt:lpstr>
      <vt:lpstr>PowerPoint Presentation</vt:lpstr>
      <vt:lpstr>A Type Provider is….  “Just like a library”  “A design-time component that computes a space of types and methods on-demand…”  “An adaptor between data/services and the F# type system…”  “On-demand, scalable compile-time provision of type/module definitions…”  </vt:lpstr>
      <vt:lpstr>But what about financial data?</vt:lpstr>
      <vt:lpstr>PowerPoint Presentation</vt:lpstr>
      <vt:lpstr>Theme #1  On-Demand Types = Internet Scalable Magic</vt:lpstr>
      <vt:lpstr>On-Demand Type Provision</vt:lpstr>
      <vt:lpstr>Theme #2  Many Data Sources, One Mechanism</vt:lpstr>
      <vt:lpstr>SQL</vt:lpstr>
      <vt:lpstr>CSV</vt:lpstr>
      <vt:lpstr>JSON</vt:lpstr>
      <vt:lpstr>XML</vt:lpstr>
      <vt:lpstr>Hadoop/Hive</vt:lpstr>
      <vt:lpstr>World Bank</vt:lpstr>
      <vt:lpstr>Freebase</vt:lpstr>
      <vt:lpstr>WSDL</vt:lpstr>
      <vt:lpstr>R</vt:lpstr>
      <vt:lpstr>PowerPoint Presentation</vt:lpstr>
      <vt:lpstr>Theme #3  Data and Types at Multiple Scales</vt:lpstr>
      <vt:lpstr>Data at Multiple Scales</vt:lpstr>
      <vt:lpstr>Providing Units of Measure</vt:lpstr>
      <vt:lpstr>Theme #4  Reactive Streaming  Not covered today, but F# and .NET has excellent compositional primitives for  reactive, streaming data, and provided data sources can easily make use of these</vt:lpstr>
      <vt:lpstr>Integrating with Other Systems?</vt:lpstr>
      <vt:lpstr>Typical F# Topics</vt:lpstr>
      <vt:lpstr>Functional + R + Excel Integration  via fcell.io   </vt:lpstr>
      <vt:lpstr>Typical F# Topics</vt:lpstr>
      <vt:lpstr>Functional + GPGPU  </vt:lpstr>
      <vt:lpstr>Summary</vt:lpstr>
      <vt:lpstr>To find out more…</vt:lpstr>
      <vt:lpstr>Questions?</vt:lpstr>
      <vt:lpstr>Some Research Questions Which Arise  </vt:lpstr>
      <vt:lpstr>Theme #5  Queries  Full XTS QL not yet supported in prototype Similar query languages (Freebase MQL) are well explored</vt:lpstr>
      <vt:lpstr>Theme #4  Type Systems Encounter Reality</vt:lpstr>
      <vt:lpstr>This is different…</vt:lpstr>
      <vt:lpstr>This is different…</vt:lpstr>
      <vt:lpstr> ⊢ e   :   </vt:lpstr>
      <vt:lpstr>Meditations on 0 </vt:lpstr>
      <vt:lpstr>Meditations on 0 </vt:lpstr>
      <vt:lpstr>In Summary</vt:lpstr>
      <vt:lpstr>Theme #5  Schema Change</vt:lpstr>
      <vt:lpstr>A problem, but…</vt:lpstr>
      <vt:lpstr>The Recurring Business Problems</vt:lpstr>
      <vt:lpstr>Is Time to Market a Problem?  Late Models  Missed market opportunities  Late Services  Users have gone elsewhere  Late Components  Millions evaporate </vt:lpstr>
      <vt:lpstr>Is Correctness a Problem?    Buggy Models  Major risks to institutions  Buggy Services  Users walk away   Buggy Analytical Components  Millions leak away</vt:lpstr>
      <vt:lpstr>Is Efficiency a Problem?    Slow Models  Can’t assess the institution daily  Slow Services  Massive loss of online business  Slow Analytical Components  Can’t scale to web  </vt:lpstr>
      <vt:lpstr>Is Complexity a Problem?    Intractable Models  Can’t enter markets  Intractable Services  Can’t deliver services  Intractable Analytical Components  Can’t deliver </vt:lpstr>
      <vt:lpstr>The Recurring Business Problems</vt:lpstr>
      <vt:lpstr>What’s the Need?  Analytical programmers delivering correct, efficient components in the enterprise, on-time  This is a primary set of problems that functional-first programming helps solve </vt:lpstr>
      <vt:lpstr>Example #1 (power company)</vt:lpstr>
      <vt:lpstr>PowerPoint Presentation</vt:lpstr>
      <vt:lpstr>Example #2: F# in Insurance</vt:lpstr>
      <vt:lpstr>Example #3: Finance trading platform</vt:lpstr>
      <vt:lpstr>Example #4: F# for Quant Consulting</vt:lpstr>
      <vt:lpstr>OData</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403</cp:revision>
  <cp:lastPrinted>2010-05-11T05:02:34Z</cp:lastPrinted>
  <dcterms:created xsi:type="dcterms:W3CDTF">2010-11-09T11:20:14Z</dcterms:created>
  <dcterms:modified xsi:type="dcterms:W3CDTF">2014-03-28T16:03:38Z</dcterms:modified>
  <cp:category>TechEd Europe 2010</cp:category>
</cp:coreProperties>
</file>